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0" r:id="rId4"/>
    <p:sldId id="261" r:id="rId5"/>
    <p:sldId id="258" r:id="rId6"/>
    <p:sldId id="259" r:id="rId7"/>
    <p:sldId id="262" r:id="rId8"/>
    <p:sldId id="263" r:id="rId9"/>
    <p:sldId id="266" r:id="rId10"/>
    <p:sldId id="265" r:id="rId11"/>
  </p:sldIdLst>
  <p:sldSz cx="14630400" cy="8229600"/>
  <p:notesSz cx="8229600" cy="14630400"/>
  <p:embeddedFontLst>
    <p:embeddedFont>
      <p:font typeface="Georgia" panose="02040502050405020303" pitchFamily="18" charset="0"/>
      <p:regular r:id="rId13"/>
      <p:bold r:id="rId14"/>
      <p:italic r:id="rId15"/>
      <p:boldItalic r:id="rId16"/>
    </p:embeddedFont>
    <p:embeddedFont>
      <p:font typeface="Inter" panose="020B0604020202020204" charset="0"/>
      <p:regular r:id="rId17"/>
    </p:embeddedFont>
    <p:embeddedFont>
      <p:font typeface="Prompt Medium" panose="00000600000000000000" pitchFamily="2" charset="-34"/>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1"/>
    <p:restoredTop sz="94610"/>
  </p:normalViewPr>
  <p:slideViewPr>
    <p:cSldViewPr snapToGrid="0" snapToObjects="1">
      <p:cViewPr>
        <p:scale>
          <a:sx n="56" d="100"/>
          <a:sy n="56" d="100"/>
        </p:scale>
        <p:origin x="620"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059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2F654-6F57-027A-141C-8B77473AE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E98D4A-E803-AB83-6D1C-0C71A4F46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1E1A4-8442-EA08-7C8F-9F65CEF921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1E4267-AA02-CB42-4D33-AB825A5AE6A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24293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A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5596569" cy="8229600"/>
          </a:xfrm>
          <a:prstGeom prst="rect">
            <a:avLst/>
          </a:prstGeom>
        </p:spPr>
      </p:pic>
      <p:graphicFrame>
        <p:nvGraphicFramePr>
          <p:cNvPr id="7" name="Table 6">
            <a:extLst>
              <a:ext uri="{FF2B5EF4-FFF2-40B4-BE49-F238E27FC236}">
                <a16:creationId xmlns:a16="http://schemas.microsoft.com/office/drawing/2014/main" id="{675DC20A-CD5F-0FA7-0B69-A2D51B980B10}"/>
              </a:ext>
            </a:extLst>
          </p:cNvPr>
          <p:cNvGraphicFramePr>
            <a:graphicFrameLocks noGrp="1"/>
          </p:cNvGraphicFramePr>
          <p:nvPr>
            <p:extLst>
              <p:ext uri="{D42A27DB-BD31-4B8C-83A1-F6EECF244321}">
                <p14:modId xmlns:p14="http://schemas.microsoft.com/office/powerpoint/2010/main" val="2230947275"/>
              </p:ext>
            </p:extLst>
          </p:nvPr>
        </p:nvGraphicFramePr>
        <p:xfrm>
          <a:off x="6411118" y="4014334"/>
          <a:ext cx="7425493" cy="3337560"/>
        </p:xfrm>
        <a:graphic>
          <a:graphicData uri="http://schemas.openxmlformats.org/drawingml/2006/table">
            <a:tbl>
              <a:tblPr firstRow="1" bandRow="1">
                <a:tableStyleId>{FABFCF23-3B69-468F-B69F-88F6DE6A72F2}</a:tableStyleId>
              </a:tblPr>
              <a:tblGrid>
                <a:gridCol w="2885980">
                  <a:extLst>
                    <a:ext uri="{9D8B030D-6E8A-4147-A177-3AD203B41FA5}">
                      <a16:colId xmlns:a16="http://schemas.microsoft.com/office/drawing/2014/main" val="23955873"/>
                    </a:ext>
                  </a:extLst>
                </a:gridCol>
                <a:gridCol w="4539513">
                  <a:extLst>
                    <a:ext uri="{9D8B030D-6E8A-4147-A177-3AD203B41FA5}">
                      <a16:colId xmlns:a16="http://schemas.microsoft.com/office/drawing/2014/main" val="73160780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Department of CSE, 4</a:t>
                      </a:r>
                      <a:r>
                        <a:rPr lang="en-US" baseline="30000" dirty="0"/>
                        <a:t>th</a:t>
                      </a:r>
                      <a:r>
                        <a:rPr lang="en-US" dirty="0"/>
                        <a:t> semester, Autumn 2025</a:t>
                      </a:r>
                    </a:p>
                  </a:txBody>
                  <a:tcPr/>
                </a:tc>
                <a:tc hMerge="1">
                  <a:txBody>
                    <a:bodyPr/>
                    <a:lstStyle/>
                    <a:p>
                      <a:endParaRPr lang="en-US" dirty="0"/>
                    </a:p>
                  </a:txBody>
                  <a:tcPr/>
                </a:tc>
                <a:extLst>
                  <a:ext uri="{0D108BD9-81ED-4DB2-BD59-A6C34878D82A}">
                    <a16:rowId xmlns:a16="http://schemas.microsoft.com/office/drawing/2014/main" val="3899117190"/>
                  </a:ext>
                </a:extLst>
              </a:tr>
              <a:tr h="370840">
                <a:tc>
                  <a:txBody>
                    <a:bodyPr/>
                    <a:lstStyle/>
                    <a:p>
                      <a:r>
                        <a:rPr lang="en-US" dirty="0"/>
                        <a:t>Course Title</a:t>
                      </a:r>
                    </a:p>
                  </a:txBody>
                  <a:tcPr/>
                </a:tc>
                <a:tc>
                  <a:txBody>
                    <a:bodyPr/>
                    <a:lstStyle/>
                    <a:p>
                      <a:pPr lvl="0"/>
                      <a:r>
                        <a:rPr lang="en-US" dirty="0"/>
                        <a:t>Software Engineering and System Analysis lab</a:t>
                      </a:r>
                    </a:p>
                  </a:txBody>
                  <a:tcPr/>
                </a:tc>
                <a:extLst>
                  <a:ext uri="{0D108BD9-81ED-4DB2-BD59-A6C34878D82A}">
                    <a16:rowId xmlns:a16="http://schemas.microsoft.com/office/drawing/2014/main" val="1900695429"/>
                  </a:ext>
                </a:extLst>
              </a:tr>
              <a:tr h="370840">
                <a:tc>
                  <a:txBody>
                    <a:bodyPr/>
                    <a:lstStyle/>
                    <a:p>
                      <a:r>
                        <a:rPr lang="en-US" dirty="0"/>
                        <a:t>Course Code</a:t>
                      </a:r>
                    </a:p>
                  </a:txBody>
                  <a:tcPr/>
                </a:tc>
                <a:tc>
                  <a:txBody>
                    <a:bodyPr/>
                    <a:lstStyle/>
                    <a:p>
                      <a:pPr lvl="0"/>
                      <a:r>
                        <a:rPr lang="en-US" dirty="0"/>
                        <a:t>CSE0613226</a:t>
                      </a:r>
                    </a:p>
                  </a:txBody>
                  <a:tcPr/>
                </a:tc>
                <a:extLst>
                  <a:ext uri="{0D108BD9-81ED-4DB2-BD59-A6C34878D82A}">
                    <a16:rowId xmlns:a16="http://schemas.microsoft.com/office/drawing/2014/main" val="1401299378"/>
                  </a:ext>
                </a:extLst>
              </a:tr>
              <a:tr h="370840">
                <a:tc>
                  <a:txBody>
                    <a:bodyPr/>
                    <a:lstStyle/>
                    <a:p>
                      <a:r>
                        <a:rPr lang="en-US" dirty="0"/>
                        <a:t>Course Instructor</a:t>
                      </a:r>
                    </a:p>
                  </a:txBody>
                  <a:tcPr/>
                </a:tc>
                <a:tc>
                  <a:txBody>
                    <a:bodyPr/>
                    <a:lstStyle/>
                    <a:p>
                      <a:pPr lvl="0"/>
                      <a:r>
                        <a:rPr lang="en-US" dirty="0"/>
                        <a:t>Sadia Jahan, Assistant Professor</a:t>
                      </a:r>
                    </a:p>
                  </a:txBody>
                  <a:tcPr/>
                </a:tc>
                <a:extLst>
                  <a:ext uri="{0D108BD9-81ED-4DB2-BD59-A6C34878D82A}">
                    <a16:rowId xmlns:a16="http://schemas.microsoft.com/office/drawing/2014/main" val="4195158272"/>
                  </a:ext>
                </a:extLst>
              </a:tr>
              <a:tr h="370840">
                <a:tc>
                  <a:txBody>
                    <a:bodyPr/>
                    <a:lstStyle/>
                    <a:p>
                      <a:r>
                        <a:rPr lang="en-US" dirty="0"/>
                        <a:t>Group Title</a:t>
                      </a:r>
                    </a:p>
                  </a:txBody>
                  <a:tcPr/>
                </a:tc>
                <a:tc>
                  <a:txBody>
                    <a:bodyPr/>
                    <a:lstStyle/>
                    <a:p>
                      <a:pPr lvl="0" algn="ctr"/>
                      <a:r>
                        <a:rPr lang="en-US" b="1" dirty="0"/>
                        <a:t>“Nexus Codex”</a:t>
                      </a:r>
                      <a:endParaRPr lang="en-US" b="1" i="1" dirty="0"/>
                    </a:p>
                  </a:txBody>
                  <a:tcPr/>
                </a:tc>
                <a:extLst>
                  <a:ext uri="{0D108BD9-81ED-4DB2-BD59-A6C34878D82A}">
                    <a16:rowId xmlns:a16="http://schemas.microsoft.com/office/drawing/2014/main" val="2035788459"/>
                  </a:ext>
                </a:extLst>
              </a:tr>
              <a:tr h="370840">
                <a:tc rowSpan="4">
                  <a:txBody>
                    <a:bodyPr/>
                    <a:lstStyle/>
                    <a:p>
                      <a:endParaRPr lang="en-US" dirty="0"/>
                    </a:p>
                    <a:p>
                      <a:r>
                        <a:rPr lang="en-US" dirty="0"/>
                        <a:t>Group Members</a:t>
                      </a:r>
                    </a:p>
                    <a:p>
                      <a:r>
                        <a:rPr lang="en-US" dirty="0"/>
                        <a:t>(0432410005101…)</a:t>
                      </a:r>
                    </a:p>
                  </a:txBody>
                  <a:tcPr/>
                </a:tc>
                <a:tc>
                  <a:txBody>
                    <a:bodyPr/>
                    <a:lstStyle/>
                    <a:p>
                      <a:pPr marL="285750" lvl="0" indent="-285750" algn="l">
                        <a:buFont typeface="Arial" panose="020B0604020202020204" pitchFamily="34" charset="0"/>
                        <a:buChar char="•"/>
                      </a:pPr>
                      <a:r>
                        <a:rPr lang="en-US" dirty="0"/>
                        <a:t>Partho Kumar Ray Amit (070)</a:t>
                      </a:r>
                    </a:p>
                  </a:txBody>
                  <a:tcPr/>
                </a:tc>
                <a:extLst>
                  <a:ext uri="{0D108BD9-81ED-4DB2-BD59-A6C34878D82A}">
                    <a16:rowId xmlns:a16="http://schemas.microsoft.com/office/drawing/2014/main" val="1363435116"/>
                  </a:ext>
                </a:extLst>
              </a:tr>
              <a:tr h="370840">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Md. Ashraful Haque Zani (075)</a:t>
                      </a:r>
                    </a:p>
                  </a:txBody>
                  <a:tcPr/>
                </a:tc>
                <a:extLst>
                  <a:ext uri="{0D108BD9-81ED-4DB2-BD59-A6C34878D82A}">
                    <a16:rowId xmlns:a16="http://schemas.microsoft.com/office/drawing/2014/main" val="66988722"/>
                  </a:ext>
                </a:extLst>
              </a:tr>
              <a:tr h="370840">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Gaus Saraf Murady (088)</a:t>
                      </a:r>
                    </a:p>
                  </a:txBody>
                  <a:tcPr/>
                </a:tc>
                <a:extLst>
                  <a:ext uri="{0D108BD9-81ED-4DB2-BD59-A6C34878D82A}">
                    <a16:rowId xmlns:a16="http://schemas.microsoft.com/office/drawing/2014/main" val="110640488"/>
                  </a:ext>
                </a:extLst>
              </a:tr>
              <a:tr h="370840">
                <a:tc vMerge="1">
                  <a:txBody>
                    <a:bodyPr/>
                    <a:lstStyle/>
                    <a:p>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Md. Jubair Ahammed (112)</a:t>
                      </a:r>
                    </a:p>
                  </a:txBody>
                  <a:tcPr/>
                </a:tc>
                <a:extLst>
                  <a:ext uri="{0D108BD9-81ED-4DB2-BD59-A6C34878D82A}">
                    <a16:rowId xmlns:a16="http://schemas.microsoft.com/office/drawing/2014/main" val="3001924122"/>
                  </a:ext>
                </a:extLst>
              </a:tr>
            </a:tbl>
          </a:graphicData>
        </a:graphic>
      </p:graphicFrame>
      <p:sp>
        <p:nvSpPr>
          <p:cNvPr id="8" name="Title 2">
            <a:extLst>
              <a:ext uri="{FF2B5EF4-FFF2-40B4-BE49-F238E27FC236}">
                <a16:creationId xmlns:a16="http://schemas.microsoft.com/office/drawing/2014/main" id="{8AF09E1C-2C63-1034-076E-E6A93303A245}"/>
              </a:ext>
            </a:extLst>
          </p:cNvPr>
          <p:cNvSpPr txBox="1">
            <a:spLocks/>
          </p:cNvSpPr>
          <p:nvPr/>
        </p:nvSpPr>
        <p:spPr>
          <a:xfrm>
            <a:off x="7545133" y="2053687"/>
            <a:ext cx="4688205" cy="97355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5"/>
                </a:solidFill>
                <a:latin typeface="Georgia" panose="02040502050405020303" pitchFamily="18" charset="0"/>
              </a:rPr>
              <a:t>“Support Hero”</a:t>
            </a:r>
            <a:endParaRPr lang="en-US" dirty="0"/>
          </a:p>
        </p:txBody>
      </p:sp>
      <p:sp>
        <p:nvSpPr>
          <p:cNvPr id="9" name="TextBox 8">
            <a:extLst>
              <a:ext uri="{FF2B5EF4-FFF2-40B4-BE49-F238E27FC236}">
                <a16:creationId xmlns:a16="http://schemas.microsoft.com/office/drawing/2014/main" id="{48FEEFAE-5540-96EB-F91F-380304FE40B2}"/>
              </a:ext>
            </a:extLst>
          </p:cNvPr>
          <p:cNvSpPr txBox="1"/>
          <p:nvPr/>
        </p:nvSpPr>
        <p:spPr>
          <a:xfrm>
            <a:off x="6598466" y="733392"/>
            <a:ext cx="7050796" cy="1077218"/>
          </a:xfrm>
          <a:prstGeom prst="rect">
            <a:avLst/>
          </a:prstGeom>
          <a:noFill/>
        </p:spPr>
        <p:txBody>
          <a:bodyPr wrap="square" rtlCol="0">
            <a:spAutoFit/>
          </a:bodyPr>
          <a:lstStyle/>
          <a:p>
            <a:pPr algn="ctr"/>
            <a:r>
              <a:rPr lang="en-US" sz="3600" dirty="0">
                <a:solidFill>
                  <a:srgbClr val="000000"/>
                </a:solidFill>
                <a:latin typeface="Aptos" panose="020B0004020202020204" pitchFamily="34" charset="0"/>
                <a:ea typeface="Petrona Bold" pitchFamily="34" charset="-122"/>
                <a:cs typeface="Petrona Bold" pitchFamily="34" charset="-120"/>
              </a:rPr>
              <a:t>Welcome </a:t>
            </a:r>
          </a:p>
          <a:p>
            <a:pPr algn="ctr"/>
            <a:r>
              <a:rPr lang="en-US" sz="2800" dirty="0">
                <a:solidFill>
                  <a:srgbClr val="000000"/>
                </a:solidFill>
                <a:latin typeface="Aptos" panose="020B0004020202020204" pitchFamily="34" charset="0"/>
                <a:ea typeface="Petrona Bold" pitchFamily="34" charset="-122"/>
                <a:cs typeface="Petrona Bold" pitchFamily="34" charset="-120"/>
              </a:rPr>
              <a:t>To the presentation of our project called</a:t>
            </a:r>
            <a:endParaRPr lang="en-US" sz="2800" dirty="0">
              <a:latin typeface="Aptos" panose="020B0004020202020204" pitchFamily="34" charset="0"/>
            </a:endParaRPr>
          </a:p>
        </p:txBody>
      </p:sp>
      <p:sp>
        <p:nvSpPr>
          <p:cNvPr id="10" name="TextBox 9">
            <a:extLst>
              <a:ext uri="{FF2B5EF4-FFF2-40B4-BE49-F238E27FC236}">
                <a16:creationId xmlns:a16="http://schemas.microsoft.com/office/drawing/2014/main" id="{CCEF146D-8E23-35F0-16BC-F498F6BE7F01}"/>
              </a:ext>
            </a:extLst>
          </p:cNvPr>
          <p:cNvSpPr txBox="1"/>
          <p:nvPr/>
        </p:nvSpPr>
        <p:spPr>
          <a:xfrm>
            <a:off x="7315200" y="3049276"/>
            <a:ext cx="5148072" cy="400110"/>
          </a:xfrm>
          <a:prstGeom prst="rect">
            <a:avLst/>
          </a:prstGeom>
          <a:noFill/>
        </p:spPr>
        <p:txBody>
          <a:bodyPr wrap="square" rtlCol="0">
            <a:spAutoFit/>
          </a:bodyPr>
          <a:lstStyle/>
          <a:p>
            <a:pPr algn="ctr"/>
            <a:r>
              <a:rPr lang="en-US" sz="2000" dirty="0">
                <a:latin typeface="Aptos" panose="020B0004020202020204" pitchFamily="34" charset="0"/>
              </a:rPr>
              <a:t>A central platform for support services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3" name="Text 0"/>
          <p:cNvSpPr/>
          <p:nvPr/>
        </p:nvSpPr>
        <p:spPr>
          <a:xfrm>
            <a:off x="6039293" y="1803718"/>
            <a:ext cx="8591107" cy="2130330"/>
          </a:xfrm>
          <a:prstGeom prst="rect">
            <a:avLst/>
          </a:prstGeom>
          <a:noFill/>
          <a:ln/>
        </p:spPr>
        <p:txBody>
          <a:bodyPr wrap="square" lIns="0" tIns="0" rIns="0" bIns="0" rtlCol="0" anchor="t"/>
          <a:lstStyle/>
          <a:p>
            <a:pPr marL="0" indent="0" algn="l">
              <a:lnSpc>
                <a:spcPts val="7050"/>
              </a:lnSpc>
              <a:buNone/>
            </a:pPr>
            <a:r>
              <a:rPr lang="en-US" sz="5400" b="1" dirty="0">
                <a:solidFill>
                  <a:srgbClr val="000000"/>
                </a:solidFill>
                <a:latin typeface="Aptos Display" panose="020B0004020202020204" pitchFamily="34" charset="0"/>
                <a:ea typeface="Petrona Bold" pitchFamily="34" charset="-122"/>
                <a:cs typeface="Petrona Bold" pitchFamily="34" charset="-120"/>
              </a:rPr>
              <a:t>"Supporters call for the heroes — and they answer.”</a:t>
            </a:r>
            <a:endParaRPr lang="en-US" sz="5400" dirty="0">
              <a:latin typeface="Aptos Display" panose="020B0004020202020204" pitchFamily="34" charset="0"/>
            </a:endParaRPr>
          </a:p>
        </p:txBody>
      </p:sp>
      <p:sp>
        <p:nvSpPr>
          <p:cNvPr id="4" name="Text 1"/>
          <p:cNvSpPr/>
          <p:nvPr/>
        </p:nvSpPr>
        <p:spPr>
          <a:xfrm>
            <a:off x="6280190" y="4505183"/>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We believe "Support Hero" can make a significant impact.</a:t>
            </a:r>
            <a:endParaRPr lang="en-US" sz="1550" dirty="0"/>
          </a:p>
        </p:txBody>
      </p:sp>
      <p:sp>
        <p:nvSpPr>
          <p:cNvPr id="5" name="Text 2"/>
          <p:cNvSpPr/>
          <p:nvPr/>
        </p:nvSpPr>
        <p:spPr>
          <a:xfrm>
            <a:off x="6280190" y="5455206"/>
            <a:ext cx="6902172" cy="52101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Petrona Bold" pitchFamily="34" charset="0"/>
                <a:ea typeface="Petrona Bold" pitchFamily="34" charset="-122"/>
                <a:cs typeface="Petrona Bold" pitchFamily="34" charset="-120"/>
              </a:rPr>
              <a:t>Thank you for your time.</a:t>
            </a:r>
            <a:endParaRPr lang="en-US" sz="3250" dirty="0"/>
          </a:p>
        </p:txBody>
      </p:sp>
      <p:pic>
        <p:nvPicPr>
          <p:cNvPr id="6" name="Image 0" descr="preencoded.png">
            <a:extLst>
              <a:ext uri="{FF2B5EF4-FFF2-40B4-BE49-F238E27FC236}">
                <a16:creationId xmlns:a16="http://schemas.microsoft.com/office/drawing/2014/main" id="{F8CD1637-58F6-2429-3B31-919CB9AB4D25}"/>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0B15430-5765-3004-2CB9-974A2ED5EF09}"/>
              </a:ext>
            </a:extLst>
          </p:cNvPr>
          <p:cNvSpPr/>
          <p:nvPr/>
        </p:nvSpPr>
        <p:spPr>
          <a:xfrm>
            <a:off x="1013450" y="739985"/>
            <a:ext cx="4688919" cy="586026"/>
          </a:xfrm>
          <a:prstGeom prst="rect">
            <a:avLst/>
          </a:prstGeom>
          <a:noFill/>
          <a:ln/>
        </p:spPr>
        <p:txBody>
          <a:bodyPr wrap="none" lIns="0" tIns="0" rIns="0" bIns="0" rtlCol="0" anchor="t"/>
          <a:lstStyle/>
          <a:p>
            <a:pPr marL="0" indent="0" algn="l">
              <a:lnSpc>
                <a:spcPts val="4600"/>
              </a:lnSpc>
              <a:buNone/>
            </a:pPr>
            <a:r>
              <a:rPr lang="en-US" sz="3650" b="1" dirty="0">
                <a:solidFill>
                  <a:srgbClr val="000000"/>
                </a:solidFill>
                <a:latin typeface="Petrona Bold" pitchFamily="34" charset="0"/>
                <a:ea typeface="Petrona Bold" pitchFamily="34" charset="-122"/>
                <a:cs typeface="Petrona Bold" pitchFamily="34" charset="-120"/>
              </a:rPr>
              <a:t>Introduction</a:t>
            </a:r>
            <a:endParaRPr lang="en-US" sz="3650" dirty="0"/>
          </a:p>
        </p:txBody>
      </p:sp>
      <p:sp>
        <p:nvSpPr>
          <p:cNvPr id="33" name="TextBox 32">
            <a:extLst>
              <a:ext uri="{FF2B5EF4-FFF2-40B4-BE49-F238E27FC236}">
                <a16:creationId xmlns:a16="http://schemas.microsoft.com/office/drawing/2014/main" id="{4846A88C-CE8C-0B13-9F93-DD58B0F1F2A7}"/>
              </a:ext>
            </a:extLst>
          </p:cNvPr>
          <p:cNvSpPr txBox="1"/>
          <p:nvPr/>
        </p:nvSpPr>
        <p:spPr>
          <a:xfrm>
            <a:off x="1002484" y="1538723"/>
            <a:ext cx="12625432" cy="6555641"/>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"Support Hero"</a:t>
            </a:r>
            <a:r>
              <a:rPr lang="en-US" sz="2000" dirty="0"/>
              <a:t> system is a digital platform that connects individuals who need help (requesters) with volunteers who can offer support across multiple domains, including cleanliness, minor services, delivery assistance, and more.</a:t>
            </a:r>
          </a:p>
          <a:p>
            <a:br>
              <a:rPr lang="en-US" sz="2000" dirty="0"/>
            </a:br>
            <a:endParaRPr lang="en-US" sz="2000" dirty="0"/>
          </a:p>
          <a:p>
            <a:pPr marL="342900" indent="-342900">
              <a:buFont typeface="Arial" panose="020B0604020202020204" pitchFamily="34" charset="0"/>
              <a:buChar char="•"/>
            </a:pPr>
            <a:r>
              <a:rPr lang="en-US" sz="2000" b="1" dirty="0"/>
              <a:t>Objective:</a:t>
            </a:r>
            <a:br>
              <a:rPr lang="en-US" sz="2000" b="1" dirty="0"/>
            </a:br>
            <a:br>
              <a:rPr lang="en-US" sz="2000" dirty="0"/>
            </a:br>
            <a:r>
              <a:rPr lang="en-US" sz="2000" dirty="0"/>
              <a:t>     </a:t>
            </a:r>
          </a:p>
          <a:p>
            <a:endParaRPr lang="en-US" sz="2000" dirty="0"/>
          </a:p>
          <a:p>
            <a:r>
              <a:rPr lang="en-US" sz="2000" dirty="0"/>
              <a:t>                 </a:t>
            </a:r>
          </a:p>
          <a:p>
            <a:endParaRPr lang="en-US" sz="2000" dirty="0"/>
          </a:p>
          <a:p>
            <a:endParaRPr lang="en-US" sz="2000" dirty="0"/>
          </a:p>
          <a:p>
            <a:br>
              <a:rPr lang="en-US" sz="2000" dirty="0"/>
            </a:br>
            <a:endParaRPr lang="en-US" sz="2000" dirty="0"/>
          </a:p>
          <a:p>
            <a:r>
              <a:rPr lang="en-US" sz="2000" dirty="0"/>
              <a:t>	  </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a:t>
            </a:r>
          </a:p>
        </p:txBody>
      </p:sp>
      <p:sp>
        <p:nvSpPr>
          <p:cNvPr id="4" name="Shape 19">
            <a:extLst>
              <a:ext uri="{FF2B5EF4-FFF2-40B4-BE49-F238E27FC236}">
                <a16:creationId xmlns:a16="http://schemas.microsoft.com/office/drawing/2014/main" id="{33B8C730-4F19-31D9-4B24-396A600C8552}"/>
              </a:ext>
            </a:extLst>
          </p:cNvPr>
          <p:cNvSpPr/>
          <p:nvPr/>
        </p:nvSpPr>
        <p:spPr>
          <a:xfrm>
            <a:off x="1778445" y="3367444"/>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To mobilize undervalued and underprivileged civilians as valuable workforce.</a:t>
            </a:r>
          </a:p>
          <a:p>
            <a:endParaRPr lang="en-US" sz="2000" dirty="0"/>
          </a:p>
        </p:txBody>
      </p:sp>
      <p:sp>
        <p:nvSpPr>
          <p:cNvPr id="6" name="Shape 20">
            <a:extLst>
              <a:ext uri="{FF2B5EF4-FFF2-40B4-BE49-F238E27FC236}">
                <a16:creationId xmlns:a16="http://schemas.microsoft.com/office/drawing/2014/main" id="{9EB7D829-A087-C9F9-CCAC-65641C6B7416}"/>
              </a:ext>
            </a:extLst>
          </p:cNvPr>
          <p:cNvSpPr/>
          <p:nvPr/>
        </p:nvSpPr>
        <p:spPr>
          <a:xfrm>
            <a:off x="1802135" y="3378461"/>
            <a:ext cx="445306" cy="468559"/>
          </a:xfrm>
          <a:prstGeom prst="roundRect">
            <a:avLst>
              <a:gd name="adj" fmla="val 6353"/>
            </a:avLst>
          </a:prstGeom>
          <a:solidFill>
            <a:srgbClr val="CCEEFF"/>
          </a:solidFill>
          <a:ln/>
        </p:spPr>
      </p:sp>
      <p:sp>
        <p:nvSpPr>
          <p:cNvPr id="7" name="Text 21">
            <a:extLst>
              <a:ext uri="{FF2B5EF4-FFF2-40B4-BE49-F238E27FC236}">
                <a16:creationId xmlns:a16="http://schemas.microsoft.com/office/drawing/2014/main" id="{386CC3F5-BE5C-66C2-36C5-D1163BF949DD}"/>
              </a:ext>
            </a:extLst>
          </p:cNvPr>
          <p:cNvSpPr/>
          <p:nvPr/>
        </p:nvSpPr>
        <p:spPr>
          <a:xfrm>
            <a:off x="1944468" y="3479814"/>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1</a:t>
            </a:r>
            <a:endParaRPr lang="en-US" sz="1950" dirty="0"/>
          </a:p>
        </p:txBody>
      </p:sp>
      <p:sp>
        <p:nvSpPr>
          <p:cNvPr id="32" name="Shape 19">
            <a:extLst>
              <a:ext uri="{FF2B5EF4-FFF2-40B4-BE49-F238E27FC236}">
                <a16:creationId xmlns:a16="http://schemas.microsoft.com/office/drawing/2014/main" id="{1D5535F8-A1FA-EBD9-74C6-936378759224}"/>
              </a:ext>
            </a:extLst>
          </p:cNvPr>
          <p:cNvSpPr/>
          <p:nvPr/>
        </p:nvSpPr>
        <p:spPr>
          <a:xfrm>
            <a:off x="1778445" y="4016698"/>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To source funds from the wealthy and charity-minded.</a:t>
            </a:r>
          </a:p>
        </p:txBody>
      </p:sp>
      <p:sp>
        <p:nvSpPr>
          <p:cNvPr id="34" name="Shape 20">
            <a:extLst>
              <a:ext uri="{FF2B5EF4-FFF2-40B4-BE49-F238E27FC236}">
                <a16:creationId xmlns:a16="http://schemas.microsoft.com/office/drawing/2014/main" id="{059B7216-0230-1D89-AA84-99F50AB92278}"/>
              </a:ext>
            </a:extLst>
          </p:cNvPr>
          <p:cNvSpPr/>
          <p:nvPr/>
        </p:nvSpPr>
        <p:spPr>
          <a:xfrm>
            <a:off x="1802136" y="4027715"/>
            <a:ext cx="445306" cy="468559"/>
          </a:xfrm>
          <a:prstGeom prst="roundRect">
            <a:avLst>
              <a:gd name="adj" fmla="val 6353"/>
            </a:avLst>
          </a:prstGeom>
          <a:solidFill>
            <a:srgbClr val="CCEEFF"/>
          </a:solidFill>
          <a:ln/>
        </p:spPr>
      </p:sp>
      <p:sp>
        <p:nvSpPr>
          <p:cNvPr id="46" name="Text 21">
            <a:extLst>
              <a:ext uri="{FF2B5EF4-FFF2-40B4-BE49-F238E27FC236}">
                <a16:creationId xmlns:a16="http://schemas.microsoft.com/office/drawing/2014/main" id="{17AE0226-13D1-F536-0D22-154A923E1BDB}"/>
              </a:ext>
            </a:extLst>
          </p:cNvPr>
          <p:cNvSpPr/>
          <p:nvPr/>
        </p:nvSpPr>
        <p:spPr>
          <a:xfrm>
            <a:off x="1944468" y="4147492"/>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2</a:t>
            </a:r>
            <a:endParaRPr lang="en-US" sz="1950" dirty="0"/>
          </a:p>
        </p:txBody>
      </p:sp>
      <p:sp>
        <p:nvSpPr>
          <p:cNvPr id="50" name="Shape 19">
            <a:extLst>
              <a:ext uri="{FF2B5EF4-FFF2-40B4-BE49-F238E27FC236}">
                <a16:creationId xmlns:a16="http://schemas.microsoft.com/office/drawing/2014/main" id="{52615A68-48C1-F037-2D8E-26AEF95DA293}"/>
              </a:ext>
            </a:extLst>
          </p:cNvPr>
          <p:cNvSpPr/>
          <p:nvPr/>
        </p:nvSpPr>
        <p:spPr>
          <a:xfrm>
            <a:off x="1778445" y="7273347"/>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Design a cloud-based, real-time platform so that system can handle more users and stay safe all the time</a:t>
            </a:r>
          </a:p>
        </p:txBody>
      </p:sp>
      <p:sp>
        <p:nvSpPr>
          <p:cNvPr id="51" name="Shape 20">
            <a:extLst>
              <a:ext uri="{FF2B5EF4-FFF2-40B4-BE49-F238E27FC236}">
                <a16:creationId xmlns:a16="http://schemas.microsoft.com/office/drawing/2014/main" id="{008987BB-B509-BA70-E43E-0CBA619B7976}"/>
              </a:ext>
            </a:extLst>
          </p:cNvPr>
          <p:cNvSpPr/>
          <p:nvPr/>
        </p:nvSpPr>
        <p:spPr>
          <a:xfrm>
            <a:off x="1802136" y="7284364"/>
            <a:ext cx="445306" cy="468559"/>
          </a:xfrm>
          <a:prstGeom prst="roundRect">
            <a:avLst>
              <a:gd name="adj" fmla="val 6353"/>
            </a:avLst>
          </a:prstGeom>
          <a:solidFill>
            <a:srgbClr val="CCEEFF"/>
          </a:solidFill>
          <a:ln/>
        </p:spPr>
      </p:sp>
      <p:sp>
        <p:nvSpPr>
          <p:cNvPr id="52" name="Text 21">
            <a:extLst>
              <a:ext uri="{FF2B5EF4-FFF2-40B4-BE49-F238E27FC236}">
                <a16:creationId xmlns:a16="http://schemas.microsoft.com/office/drawing/2014/main" id="{C5DCC127-0A2B-A9D6-C488-290FC249A7C8}"/>
              </a:ext>
            </a:extLst>
          </p:cNvPr>
          <p:cNvSpPr/>
          <p:nvPr/>
        </p:nvSpPr>
        <p:spPr>
          <a:xfrm>
            <a:off x="1944468" y="7404141"/>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7</a:t>
            </a:r>
            <a:endParaRPr lang="en-US" sz="1950" dirty="0"/>
          </a:p>
        </p:txBody>
      </p:sp>
      <p:sp>
        <p:nvSpPr>
          <p:cNvPr id="53" name="Shape 19">
            <a:extLst>
              <a:ext uri="{FF2B5EF4-FFF2-40B4-BE49-F238E27FC236}">
                <a16:creationId xmlns:a16="http://schemas.microsoft.com/office/drawing/2014/main" id="{1C574FF3-FD36-BB6C-2F84-40805EF115CE}"/>
              </a:ext>
            </a:extLst>
          </p:cNvPr>
          <p:cNvSpPr/>
          <p:nvPr/>
        </p:nvSpPr>
        <p:spPr>
          <a:xfrm>
            <a:off x="1778445" y="6641244"/>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Show clearly where donations go making the system trustworthy.</a:t>
            </a:r>
          </a:p>
        </p:txBody>
      </p:sp>
      <p:sp>
        <p:nvSpPr>
          <p:cNvPr id="54" name="Shape 20">
            <a:extLst>
              <a:ext uri="{FF2B5EF4-FFF2-40B4-BE49-F238E27FC236}">
                <a16:creationId xmlns:a16="http://schemas.microsoft.com/office/drawing/2014/main" id="{99EF2B15-E626-CC2F-A668-CB4F00E3FFF9}"/>
              </a:ext>
            </a:extLst>
          </p:cNvPr>
          <p:cNvSpPr/>
          <p:nvPr/>
        </p:nvSpPr>
        <p:spPr>
          <a:xfrm>
            <a:off x="1802136" y="6652261"/>
            <a:ext cx="445306" cy="468559"/>
          </a:xfrm>
          <a:prstGeom prst="roundRect">
            <a:avLst>
              <a:gd name="adj" fmla="val 6353"/>
            </a:avLst>
          </a:prstGeom>
          <a:solidFill>
            <a:srgbClr val="CCEEFF"/>
          </a:solidFill>
          <a:ln/>
        </p:spPr>
      </p:sp>
      <p:sp>
        <p:nvSpPr>
          <p:cNvPr id="55" name="Text 21">
            <a:extLst>
              <a:ext uri="{FF2B5EF4-FFF2-40B4-BE49-F238E27FC236}">
                <a16:creationId xmlns:a16="http://schemas.microsoft.com/office/drawing/2014/main" id="{F5EA29C8-69FA-9624-0CE5-D71F6999BADC}"/>
              </a:ext>
            </a:extLst>
          </p:cNvPr>
          <p:cNvSpPr/>
          <p:nvPr/>
        </p:nvSpPr>
        <p:spPr>
          <a:xfrm>
            <a:off x="1944468" y="6772038"/>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6</a:t>
            </a:r>
            <a:endParaRPr lang="en-US" sz="1950" dirty="0"/>
          </a:p>
        </p:txBody>
      </p:sp>
      <p:sp>
        <p:nvSpPr>
          <p:cNvPr id="56" name="Shape 19">
            <a:extLst>
              <a:ext uri="{FF2B5EF4-FFF2-40B4-BE49-F238E27FC236}">
                <a16:creationId xmlns:a16="http://schemas.microsoft.com/office/drawing/2014/main" id="{9B218BCD-839C-B958-00B2-5DFD01E61FF9}"/>
              </a:ext>
            </a:extLst>
          </p:cNvPr>
          <p:cNvSpPr/>
          <p:nvPr/>
        </p:nvSpPr>
        <p:spPr>
          <a:xfrm>
            <a:off x="1778445" y="5993026"/>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Build a Central Support Platform where people can ask for help and others can give help quickly.</a:t>
            </a:r>
          </a:p>
        </p:txBody>
      </p:sp>
      <p:sp>
        <p:nvSpPr>
          <p:cNvPr id="57" name="Shape 20">
            <a:extLst>
              <a:ext uri="{FF2B5EF4-FFF2-40B4-BE49-F238E27FC236}">
                <a16:creationId xmlns:a16="http://schemas.microsoft.com/office/drawing/2014/main" id="{2AE24B97-CF51-DE38-402E-644E053712AA}"/>
              </a:ext>
            </a:extLst>
          </p:cNvPr>
          <p:cNvSpPr/>
          <p:nvPr/>
        </p:nvSpPr>
        <p:spPr>
          <a:xfrm>
            <a:off x="1802136" y="6004043"/>
            <a:ext cx="445306" cy="468559"/>
          </a:xfrm>
          <a:prstGeom prst="roundRect">
            <a:avLst>
              <a:gd name="adj" fmla="val 6353"/>
            </a:avLst>
          </a:prstGeom>
          <a:solidFill>
            <a:srgbClr val="CCEEFF"/>
          </a:solidFill>
          <a:ln/>
        </p:spPr>
      </p:sp>
      <p:sp>
        <p:nvSpPr>
          <p:cNvPr id="58" name="Text 21">
            <a:extLst>
              <a:ext uri="{FF2B5EF4-FFF2-40B4-BE49-F238E27FC236}">
                <a16:creationId xmlns:a16="http://schemas.microsoft.com/office/drawing/2014/main" id="{0A43DB81-436E-E6D9-A3CA-95099B42CBF6}"/>
              </a:ext>
            </a:extLst>
          </p:cNvPr>
          <p:cNvSpPr/>
          <p:nvPr/>
        </p:nvSpPr>
        <p:spPr>
          <a:xfrm>
            <a:off x="1944468" y="6123820"/>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5</a:t>
            </a:r>
            <a:endParaRPr lang="en-US" sz="1950" dirty="0"/>
          </a:p>
        </p:txBody>
      </p:sp>
      <p:sp>
        <p:nvSpPr>
          <p:cNvPr id="59" name="Shape 19">
            <a:extLst>
              <a:ext uri="{FF2B5EF4-FFF2-40B4-BE49-F238E27FC236}">
                <a16:creationId xmlns:a16="http://schemas.microsoft.com/office/drawing/2014/main" id="{0610A880-ED3E-CCF4-A124-6E452201C6D1}"/>
              </a:ext>
            </a:extLst>
          </p:cNvPr>
          <p:cNvSpPr/>
          <p:nvPr/>
        </p:nvSpPr>
        <p:spPr>
          <a:xfrm>
            <a:off x="1778445" y="5346898"/>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Appreciate and showcase previous achievements.</a:t>
            </a:r>
          </a:p>
          <a:p>
            <a:endParaRPr lang="en-US" sz="2000" dirty="0"/>
          </a:p>
        </p:txBody>
      </p:sp>
      <p:sp>
        <p:nvSpPr>
          <p:cNvPr id="60" name="Shape 20">
            <a:extLst>
              <a:ext uri="{FF2B5EF4-FFF2-40B4-BE49-F238E27FC236}">
                <a16:creationId xmlns:a16="http://schemas.microsoft.com/office/drawing/2014/main" id="{CDD1C844-4547-9426-AB24-82CBDA691CC6}"/>
              </a:ext>
            </a:extLst>
          </p:cNvPr>
          <p:cNvSpPr/>
          <p:nvPr/>
        </p:nvSpPr>
        <p:spPr>
          <a:xfrm>
            <a:off x="1802136" y="5357915"/>
            <a:ext cx="445306" cy="468559"/>
          </a:xfrm>
          <a:prstGeom prst="roundRect">
            <a:avLst>
              <a:gd name="adj" fmla="val 6353"/>
            </a:avLst>
          </a:prstGeom>
          <a:solidFill>
            <a:srgbClr val="CCEEFF"/>
          </a:solidFill>
          <a:ln/>
        </p:spPr>
      </p:sp>
      <p:sp>
        <p:nvSpPr>
          <p:cNvPr id="61" name="Text 21">
            <a:extLst>
              <a:ext uri="{FF2B5EF4-FFF2-40B4-BE49-F238E27FC236}">
                <a16:creationId xmlns:a16="http://schemas.microsoft.com/office/drawing/2014/main" id="{45EF4550-FE5D-4A66-EE43-8AEA901A0801}"/>
              </a:ext>
            </a:extLst>
          </p:cNvPr>
          <p:cNvSpPr/>
          <p:nvPr/>
        </p:nvSpPr>
        <p:spPr>
          <a:xfrm>
            <a:off x="1944468" y="5477692"/>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4</a:t>
            </a:r>
            <a:endParaRPr lang="en-US" sz="1950" dirty="0"/>
          </a:p>
        </p:txBody>
      </p:sp>
      <p:sp>
        <p:nvSpPr>
          <p:cNvPr id="62" name="Shape 19">
            <a:extLst>
              <a:ext uri="{FF2B5EF4-FFF2-40B4-BE49-F238E27FC236}">
                <a16:creationId xmlns:a16="http://schemas.microsoft.com/office/drawing/2014/main" id="{F85431AB-E2AD-AB22-E69F-9D906B87EFCB}"/>
              </a:ext>
            </a:extLst>
          </p:cNvPr>
          <p:cNvSpPr/>
          <p:nvPr/>
        </p:nvSpPr>
        <p:spPr>
          <a:xfrm>
            <a:off x="1778445" y="4681813"/>
            <a:ext cx="11518916" cy="490593"/>
          </a:xfrm>
          <a:prstGeom prst="roundRect">
            <a:avLst>
              <a:gd name="adj" fmla="val 5207"/>
            </a:avLst>
          </a:prstGeom>
          <a:solidFill>
            <a:srgbClr val="FFFFFF">
              <a:alpha val="95000"/>
            </a:srgbClr>
          </a:solidFill>
          <a:ln w="22860">
            <a:solidFill>
              <a:srgbClr val="B2D4E5"/>
            </a:solidFill>
            <a:prstDash val="solid"/>
          </a:ln>
        </p:spPr>
        <p:txBody>
          <a:bodyPr/>
          <a:lstStyle/>
          <a:p>
            <a:r>
              <a:rPr lang="en-US" sz="2000" dirty="0"/>
              <a:t>         Work alongside government organizations and NGOs with similar goals.</a:t>
            </a:r>
            <a:br>
              <a:rPr lang="en-US" sz="2000" dirty="0"/>
            </a:br>
            <a:endParaRPr lang="en-US" sz="2000" dirty="0"/>
          </a:p>
        </p:txBody>
      </p:sp>
      <p:sp>
        <p:nvSpPr>
          <p:cNvPr id="63" name="Shape 20">
            <a:extLst>
              <a:ext uri="{FF2B5EF4-FFF2-40B4-BE49-F238E27FC236}">
                <a16:creationId xmlns:a16="http://schemas.microsoft.com/office/drawing/2014/main" id="{B69AF55A-8819-E5C6-2348-B448BC412357}"/>
              </a:ext>
            </a:extLst>
          </p:cNvPr>
          <p:cNvSpPr/>
          <p:nvPr/>
        </p:nvSpPr>
        <p:spPr>
          <a:xfrm>
            <a:off x="1802136" y="4692830"/>
            <a:ext cx="445306" cy="468559"/>
          </a:xfrm>
          <a:prstGeom prst="roundRect">
            <a:avLst>
              <a:gd name="adj" fmla="val 6353"/>
            </a:avLst>
          </a:prstGeom>
          <a:solidFill>
            <a:srgbClr val="CCEEFF"/>
          </a:solidFill>
          <a:ln/>
        </p:spPr>
      </p:sp>
      <p:sp>
        <p:nvSpPr>
          <p:cNvPr id="64" name="Text 21">
            <a:extLst>
              <a:ext uri="{FF2B5EF4-FFF2-40B4-BE49-F238E27FC236}">
                <a16:creationId xmlns:a16="http://schemas.microsoft.com/office/drawing/2014/main" id="{2842F1AE-BC55-A9E9-CC67-45AEE5B71938}"/>
              </a:ext>
            </a:extLst>
          </p:cNvPr>
          <p:cNvSpPr/>
          <p:nvPr/>
        </p:nvSpPr>
        <p:spPr>
          <a:xfrm>
            <a:off x="1944468" y="4812607"/>
            <a:ext cx="247888" cy="309920"/>
          </a:xfrm>
          <a:prstGeom prst="rect">
            <a:avLst/>
          </a:prstGeom>
          <a:noFill/>
          <a:ln/>
        </p:spPr>
        <p:txBody>
          <a:bodyPr wrap="none" lIns="0" tIns="0" rIns="0" bIns="0" rtlCol="0" anchor="t"/>
          <a:lstStyle/>
          <a:p>
            <a:pPr marL="0" indent="0" algn="l">
              <a:lnSpc>
                <a:spcPts val="1950"/>
              </a:lnSpc>
              <a:buNone/>
            </a:pPr>
            <a:r>
              <a:rPr lang="en-US" sz="1950" b="1" dirty="0">
                <a:solidFill>
                  <a:srgbClr val="272525"/>
                </a:solidFill>
                <a:latin typeface="Petrona Bold" pitchFamily="34" charset="0"/>
                <a:ea typeface="Petrona Bold" pitchFamily="34" charset="-122"/>
              </a:rPr>
              <a:t>3</a:t>
            </a:r>
            <a:endParaRPr lang="en-US" sz="19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8" name="Text 0">
            <a:extLst>
              <a:ext uri="{FF2B5EF4-FFF2-40B4-BE49-F238E27FC236}">
                <a16:creationId xmlns:a16="http://schemas.microsoft.com/office/drawing/2014/main" id="{FAAF04EC-BA38-8D1A-8BDF-CFC040B453B9}"/>
              </a:ext>
            </a:extLst>
          </p:cNvPr>
          <p:cNvSpPr/>
          <p:nvPr/>
        </p:nvSpPr>
        <p:spPr>
          <a:xfrm>
            <a:off x="793790" y="747474"/>
            <a:ext cx="6943606" cy="651272"/>
          </a:xfrm>
          <a:prstGeom prst="rect">
            <a:avLst/>
          </a:prstGeom>
          <a:noFill/>
          <a:ln/>
        </p:spPr>
        <p:txBody>
          <a:bodyPr wrap="none" lIns="0" tIns="0" rIns="0" bIns="0" rtlCol="0" anchor="t"/>
          <a:lstStyle/>
          <a:p>
            <a:pPr marL="0" indent="0" algn="l">
              <a:lnSpc>
                <a:spcPts val="5100"/>
              </a:lnSpc>
              <a:buNone/>
            </a:pPr>
            <a:r>
              <a:rPr lang="en-US" sz="4100" b="1" dirty="0">
                <a:solidFill>
                  <a:srgbClr val="000000"/>
                </a:solidFill>
                <a:latin typeface="Petrona Bold" pitchFamily="34" charset="0"/>
                <a:ea typeface="Petrona Bold" pitchFamily="34" charset="-122"/>
                <a:cs typeface="Petrona Bold" pitchFamily="34" charset="-120"/>
              </a:rPr>
              <a:t>Key Features of Support Hero</a:t>
            </a:r>
            <a:endParaRPr lang="en-US" sz="4100" dirty="0"/>
          </a:p>
        </p:txBody>
      </p:sp>
      <p:pic>
        <p:nvPicPr>
          <p:cNvPr id="29" name="Image 0" descr="preencoded.png">
            <a:extLst>
              <a:ext uri="{FF2B5EF4-FFF2-40B4-BE49-F238E27FC236}">
                <a16:creationId xmlns:a16="http://schemas.microsoft.com/office/drawing/2014/main" id="{C2D44414-D451-2A20-8DCE-8EA65DC59F95}"/>
              </a:ext>
            </a:extLst>
          </p:cNvPr>
          <p:cNvPicPr>
            <a:picLocks noChangeAspect="1"/>
          </p:cNvPicPr>
          <p:nvPr/>
        </p:nvPicPr>
        <p:blipFill>
          <a:blip r:embed="rId3"/>
          <a:stretch>
            <a:fillRect/>
          </a:stretch>
        </p:blipFill>
        <p:spPr>
          <a:xfrm>
            <a:off x="793790" y="1795582"/>
            <a:ext cx="595313" cy="595313"/>
          </a:xfrm>
          <a:prstGeom prst="rect">
            <a:avLst/>
          </a:prstGeom>
        </p:spPr>
      </p:pic>
      <p:sp>
        <p:nvSpPr>
          <p:cNvPr id="30" name="Text 1">
            <a:extLst>
              <a:ext uri="{FF2B5EF4-FFF2-40B4-BE49-F238E27FC236}">
                <a16:creationId xmlns:a16="http://schemas.microsoft.com/office/drawing/2014/main" id="{BBF8F858-C512-8C1D-7A47-3A7123E73B76}"/>
              </a:ext>
            </a:extLst>
          </p:cNvPr>
          <p:cNvSpPr/>
          <p:nvPr/>
        </p:nvSpPr>
        <p:spPr>
          <a:xfrm>
            <a:off x="1637109" y="1962983"/>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Diverse Services</a:t>
            </a:r>
            <a:endParaRPr lang="en-US" sz="2050" dirty="0"/>
          </a:p>
        </p:txBody>
      </p:sp>
      <p:sp>
        <p:nvSpPr>
          <p:cNvPr id="31" name="Text 2">
            <a:extLst>
              <a:ext uri="{FF2B5EF4-FFF2-40B4-BE49-F238E27FC236}">
                <a16:creationId xmlns:a16="http://schemas.microsoft.com/office/drawing/2014/main" id="{0E8C3D11-9DB1-6991-85A7-15174DD40CE4}"/>
              </a:ext>
            </a:extLst>
          </p:cNvPr>
          <p:cNvSpPr/>
          <p:nvPr/>
        </p:nvSpPr>
        <p:spPr>
          <a:xfrm>
            <a:off x="1637109" y="2407682"/>
            <a:ext cx="555402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Facilitates support for essential services like Waste Management, Courier, Cleaning, and Provisional Guard services.</a:t>
            </a:r>
            <a:endParaRPr lang="en-US" sz="1550" dirty="0"/>
          </a:p>
        </p:txBody>
      </p:sp>
      <p:pic>
        <p:nvPicPr>
          <p:cNvPr id="32" name="Image 1" descr="preencoded.png">
            <a:extLst>
              <a:ext uri="{FF2B5EF4-FFF2-40B4-BE49-F238E27FC236}">
                <a16:creationId xmlns:a16="http://schemas.microsoft.com/office/drawing/2014/main" id="{2F207751-01A2-F185-8A7A-9784CFB94A3D}"/>
              </a:ext>
            </a:extLst>
          </p:cNvPr>
          <p:cNvPicPr>
            <a:picLocks noChangeAspect="1"/>
          </p:cNvPicPr>
          <p:nvPr/>
        </p:nvPicPr>
        <p:blipFill>
          <a:blip r:embed="rId4"/>
          <a:stretch>
            <a:fillRect/>
          </a:stretch>
        </p:blipFill>
        <p:spPr>
          <a:xfrm>
            <a:off x="7439144" y="1795582"/>
            <a:ext cx="595313" cy="595313"/>
          </a:xfrm>
          <a:prstGeom prst="rect">
            <a:avLst/>
          </a:prstGeom>
        </p:spPr>
      </p:pic>
      <p:sp>
        <p:nvSpPr>
          <p:cNvPr id="33" name="Text 3">
            <a:extLst>
              <a:ext uri="{FF2B5EF4-FFF2-40B4-BE49-F238E27FC236}">
                <a16:creationId xmlns:a16="http://schemas.microsoft.com/office/drawing/2014/main" id="{A7F9D858-827F-3983-60A8-848B3F4D4DC6}"/>
              </a:ext>
            </a:extLst>
          </p:cNvPr>
          <p:cNvSpPr/>
          <p:nvPr/>
        </p:nvSpPr>
        <p:spPr>
          <a:xfrm>
            <a:off x="8282464" y="1962983"/>
            <a:ext cx="279558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Ecosystem Dependence</a:t>
            </a:r>
            <a:endParaRPr lang="en-US" sz="2050" dirty="0"/>
          </a:p>
        </p:txBody>
      </p:sp>
      <p:sp>
        <p:nvSpPr>
          <p:cNvPr id="34" name="Text 4">
            <a:extLst>
              <a:ext uri="{FF2B5EF4-FFF2-40B4-BE49-F238E27FC236}">
                <a16:creationId xmlns:a16="http://schemas.microsoft.com/office/drawing/2014/main" id="{13683990-44F6-AEC5-A64D-736FE7A1FEE1}"/>
              </a:ext>
            </a:extLst>
          </p:cNvPr>
          <p:cNvSpPr/>
          <p:nvPr/>
        </p:nvSpPr>
        <p:spPr>
          <a:xfrm>
            <a:off x="8282464" y="2407682"/>
            <a:ext cx="5554147"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 interdependent ecosystem where Supporters receive help and Volunteers provide it, fostering community engagement.</a:t>
            </a:r>
            <a:endParaRPr lang="en-US" sz="1550" dirty="0"/>
          </a:p>
        </p:txBody>
      </p:sp>
      <p:pic>
        <p:nvPicPr>
          <p:cNvPr id="35" name="Image 2" descr="preencoded.png">
            <a:extLst>
              <a:ext uri="{FF2B5EF4-FFF2-40B4-BE49-F238E27FC236}">
                <a16:creationId xmlns:a16="http://schemas.microsoft.com/office/drawing/2014/main" id="{4F57335A-7B91-6DB2-A738-AEE64C02A70D}"/>
              </a:ext>
            </a:extLst>
          </p:cNvPr>
          <p:cNvPicPr>
            <a:picLocks noChangeAspect="1"/>
          </p:cNvPicPr>
          <p:nvPr/>
        </p:nvPicPr>
        <p:blipFill>
          <a:blip r:embed="rId5"/>
          <a:stretch>
            <a:fillRect/>
          </a:stretch>
        </p:blipFill>
        <p:spPr>
          <a:xfrm>
            <a:off x="793790" y="3856434"/>
            <a:ext cx="595313" cy="595313"/>
          </a:xfrm>
          <a:prstGeom prst="rect">
            <a:avLst/>
          </a:prstGeom>
        </p:spPr>
      </p:pic>
      <p:sp>
        <p:nvSpPr>
          <p:cNvPr id="36" name="Text 5">
            <a:extLst>
              <a:ext uri="{FF2B5EF4-FFF2-40B4-BE49-F238E27FC236}">
                <a16:creationId xmlns:a16="http://schemas.microsoft.com/office/drawing/2014/main" id="{6174731B-A189-7408-34B1-C1D470F9907F}"/>
              </a:ext>
            </a:extLst>
          </p:cNvPr>
          <p:cNvSpPr/>
          <p:nvPr/>
        </p:nvSpPr>
        <p:spPr>
          <a:xfrm>
            <a:off x="1637109" y="402383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AI Chat</a:t>
            </a:r>
            <a:endParaRPr lang="en-US" sz="2050" dirty="0"/>
          </a:p>
        </p:txBody>
      </p:sp>
      <p:sp>
        <p:nvSpPr>
          <p:cNvPr id="37" name="Text 6">
            <a:extLst>
              <a:ext uri="{FF2B5EF4-FFF2-40B4-BE49-F238E27FC236}">
                <a16:creationId xmlns:a16="http://schemas.microsoft.com/office/drawing/2014/main" id="{1550DFE1-5849-FA9C-5488-D384FA355AC1}"/>
              </a:ext>
            </a:extLst>
          </p:cNvPr>
          <p:cNvSpPr/>
          <p:nvPr/>
        </p:nvSpPr>
        <p:spPr>
          <a:xfrm>
            <a:off x="1637109" y="4468535"/>
            <a:ext cx="555402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An integrated AI chat feature provides guidance on culture, cleanliness, and ethical practices for common support scenarios.</a:t>
            </a:r>
            <a:endParaRPr lang="en-US" sz="1550" dirty="0"/>
          </a:p>
        </p:txBody>
      </p:sp>
      <p:pic>
        <p:nvPicPr>
          <p:cNvPr id="38" name="Image 3" descr="preencoded.png">
            <a:extLst>
              <a:ext uri="{FF2B5EF4-FFF2-40B4-BE49-F238E27FC236}">
                <a16:creationId xmlns:a16="http://schemas.microsoft.com/office/drawing/2014/main" id="{04A8891D-8B23-360E-A872-CBD82E17A512}"/>
              </a:ext>
            </a:extLst>
          </p:cNvPr>
          <p:cNvPicPr>
            <a:picLocks noChangeAspect="1"/>
          </p:cNvPicPr>
          <p:nvPr/>
        </p:nvPicPr>
        <p:blipFill>
          <a:blip r:embed="rId6"/>
          <a:stretch>
            <a:fillRect/>
          </a:stretch>
        </p:blipFill>
        <p:spPr>
          <a:xfrm>
            <a:off x="7439144" y="3856434"/>
            <a:ext cx="595313" cy="595313"/>
          </a:xfrm>
          <a:prstGeom prst="rect">
            <a:avLst/>
          </a:prstGeom>
        </p:spPr>
      </p:pic>
      <p:sp>
        <p:nvSpPr>
          <p:cNvPr id="39" name="Text 7">
            <a:extLst>
              <a:ext uri="{FF2B5EF4-FFF2-40B4-BE49-F238E27FC236}">
                <a16:creationId xmlns:a16="http://schemas.microsoft.com/office/drawing/2014/main" id="{A9244E88-27CD-4709-2CA5-147A904B8410}"/>
              </a:ext>
            </a:extLst>
          </p:cNvPr>
          <p:cNvSpPr/>
          <p:nvPr/>
        </p:nvSpPr>
        <p:spPr>
          <a:xfrm>
            <a:off x="8282464" y="4023836"/>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Donation System</a:t>
            </a:r>
            <a:endParaRPr lang="en-US" sz="2050" dirty="0"/>
          </a:p>
        </p:txBody>
      </p:sp>
      <p:sp>
        <p:nvSpPr>
          <p:cNvPr id="40" name="Text 8">
            <a:extLst>
              <a:ext uri="{FF2B5EF4-FFF2-40B4-BE49-F238E27FC236}">
                <a16:creationId xmlns:a16="http://schemas.microsoft.com/office/drawing/2014/main" id="{80714235-E194-8EB8-2C8B-282580299781}"/>
              </a:ext>
            </a:extLst>
          </p:cNvPr>
          <p:cNvSpPr/>
          <p:nvPr/>
        </p:nvSpPr>
        <p:spPr>
          <a:xfrm>
            <a:off x="8282464" y="4468535"/>
            <a:ext cx="5554147"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Enables both small and large financial contributions to support the platform's operations and specific initiatives.</a:t>
            </a:r>
            <a:endParaRPr lang="en-US" sz="1550" dirty="0"/>
          </a:p>
        </p:txBody>
      </p:sp>
      <p:pic>
        <p:nvPicPr>
          <p:cNvPr id="41" name="Image 4" descr="preencoded.png">
            <a:extLst>
              <a:ext uri="{FF2B5EF4-FFF2-40B4-BE49-F238E27FC236}">
                <a16:creationId xmlns:a16="http://schemas.microsoft.com/office/drawing/2014/main" id="{8C7B17E7-A5CB-C7E3-C3F4-EF37C6973149}"/>
              </a:ext>
            </a:extLst>
          </p:cNvPr>
          <p:cNvPicPr>
            <a:picLocks noChangeAspect="1"/>
          </p:cNvPicPr>
          <p:nvPr/>
        </p:nvPicPr>
        <p:blipFill>
          <a:blip r:embed="rId7"/>
          <a:stretch>
            <a:fillRect/>
          </a:stretch>
        </p:blipFill>
        <p:spPr>
          <a:xfrm>
            <a:off x="793790" y="5917287"/>
            <a:ext cx="595313" cy="595313"/>
          </a:xfrm>
          <a:prstGeom prst="rect">
            <a:avLst/>
          </a:prstGeom>
        </p:spPr>
      </p:pic>
      <p:sp>
        <p:nvSpPr>
          <p:cNvPr id="42" name="Text 9">
            <a:extLst>
              <a:ext uri="{FF2B5EF4-FFF2-40B4-BE49-F238E27FC236}">
                <a16:creationId xmlns:a16="http://schemas.microsoft.com/office/drawing/2014/main" id="{35531138-D3D2-B476-416F-D3E897BD586B}"/>
              </a:ext>
            </a:extLst>
          </p:cNvPr>
          <p:cNvSpPr/>
          <p:nvPr/>
        </p:nvSpPr>
        <p:spPr>
          <a:xfrm>
            <a:off x="1637109" y="6084689"/>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Feedback Mechanism</a:t>
            </a:r>
            <a:endParaRPr lang="en-US" sz="2050" dirty="0"/>
          </a:p>
        </p:txBody>
      </p:sp>
      <p:sp>
        <p:nvSpPr>
          <p:cNvPr id="43" name="Text 10">
            <a:extLst>
              <a:ext uri="{FF2B5EF4-FFF2-40B4-BE49-F238E27FC236}">
                <a16:creationId xmlns:a16="http://schemas.microsoft.com/office/drawing/2014/main" id="{25A0EFAD-125B-E654-65DA-FEE25896B6B6}"/>
              </a:ext>
            </a:extLst>
          </p:cNvPr>
          <p:cNvSpPr/>
          <p:nvPr/>
        </p:nvSpPr>
        <p:spPr>
          <a:xfrm>
            <a:off x="1637109" y="6529387"/>
            <a:ext cx="5554028"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Robust feedback collection system to continuously improve service quality and user satisfaction.</a:t>
            </a:r>
            <a:endParaRPr lang="en-US" sz="1550" dirty="0"/>
          </a:p>
        </p:txBody>
      </p:sp>
      <p:pic>
        <p:nvPicPr>
          <p:cNvPr id="44" name="Image 5" descr="preencoded.png">
            <a:extLst>
              <a:ext uri="{FF2B5EF4-FFF2-40B4-BE49-F238E27FC236}">
                <a16:creationId xmlns:a16="http://schemas.microsoft.com/office/drawing/2014/main" id="{D38AC22C-68A2-2076-714B-1A751A4B71AD}"/>
              </a:ext>
            </a:extLst>
          </p:cNvPr>
          <p:cNvPicPr>
            <a:picLocks noChangeAspect="1"/>
          </p:cNvPicPr>
          <p:nvPr/>
        </p:nvPicPr>
        <p:blipFill>
          <a:blip r:embed="rId8"/>
          <a:stretch>
            <a:fillRect/>
          </a:stretch>
        </p:blipFill>
        <p:spPr>
          <a:xfrm>
            <a:off x="7439144" y="5917287"/>
            <a:ext cx="595313" cy="595313"/>
          </a:xfrm>
          <a:prstGeom prst="rect">
            <a:avLst/>
          </a:prstGeom>
        </p:spPr>
      </p:pic>
      <p:sp>
        <p:nvSpPr>
          <p:cNvPr id="45" name="Text 11">
            <a:extLst>
              <a:ext uri="{FF2B5EF4-FFF2-40B4-BE49-F238E27FC236}">
                <a16:creationId xmlns:a16="http://schemas.microsoft.com/office/drawing/2014/main" id="{605A9C50-510A-572A-0748-B7B4FFCFF02B}"/>
              </a:ext>
            </a:extLst>
          </p:cNvPr>
          <p:cNvSpPr/>
          <p:nvPr/>
        </p:nvSpPr>
        <p:spPr>
          <a:xfrm>
            <a:off x="8282464" y="6084689"/>
            <a:ext cx="2604968" cy="32563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Bold" pitchFamily="34" charset="0"/>
                <a:ea typeface="Petrona Bold" pitchFamily="34" charset="-122"/>
                <a:cs typeface="Petrona Bold" pitchFamily="34" charset="-120"/>
              </a:rPr>
              <a:t>Incentive Program</a:t>
            </a:r>
            <a:endParaRPr lang="en-US" sz="2050" dirty="0"/>
          </a:p>
        </p:txBody>
      </p:sp>
      <p:sp>
        <p:nvSpPr>
          <p:cNvPr id="46" name="Text 12">
            <a:extLst>
              <a:ext uri="{FF2B5EF4-FFF2-40B4-BE49-F238E27FC236}">
                <a16:creationId xmlns:a16="http://schemas.microsoft.com/office/drawing/2014/main" id="{DC0FE814-E3F1-07B4-1C48-D62EE0098E50}"/>
              </a:ext>
            </a:extLst>
          </p:cNvPr>
          <p:cNvSpPr/>
          <p:nvPr/>
        </p:nvSpPr>
        <p:spPr>
          <a:xfrm>
            <a:off x="8282464" y="6529387"/>
            <a:ext cx="5554147"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 "Volunteer Bounty System" recognizes and rewards volunteers, dubbing them "Heroes" for their problem-solving efforts.</a:t>
            </a:r>
            <a:endParaRPr lang="en-US" sz="1550"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793790" y="596146"/>
            <a:ext cx="4688919" cy="586026"/>
          </a:xfrm>
          <a:prstGeom prst="rect">
            <a:avLst/>
          </a:prstGeom>
          <a:noFill/>
          <a:ln/>
        </p:spPr>
        <p:txBody>
          <a:bodyPr wrap="none" lIns="0" tIns="0" rIns="0" bIns="0" rtlCol="0" anchor="t"/>
          <a:lstStyle/>
          <a:p>
            <a:pPr algn="l">
              <a:lnSpc>
                <a:spcPts val="4600"/>
              </a:lnSpc>
            </a:pPr>
            <a:r>
              <a:rPr lang="en-US" sz="3650" b="1" dirty="0">
                <a:solidFill>
                  <a:srgbClr val="000000"/>
                </a:solidFill>
                <a:latin typeface="Petrona Bold" pitchFamily="34" charset="0"/>
                <a:ea typeface="Petrona Bold" pitchFamily="34" charset="-122"/>
                <a:cs typeface="Petrona Bold" pitchFamily="34" charset="-120"/>
              </a:rPr>
              <a:t>Functionality &amp; System Architecture</a:t>
            </a:r>
            <a:endParaRPr lang="en-US" sz="3650" dirty="0"/>
          </a:p>
        </p:txBody>
      </p:sp>
      <p:sp>
        <p:nvSpPr>
          <p:cNvPr id="3" name="Text 1"/>
          <p:cNvSpPr/>
          <p:nvPr/>
        </p:nvSpPr>
        <p:spPr>
          <a:xfrm>
            <a:off x="7540704" y="1482149"/>
            <a:ext cx="2344460" cy="293013"/>
          </a:xfrm>
          <a:prstGeom prst="rect">
            <a:avLst/>
          </a:prstGeom>
          <a:noFill/>
          <a:ln/>
        </p:spPr>
        <p:txBody>
          <a:bodyPr wrap="none" lIns="0" tIns="0" rIns="0" bIns="0" rtlCol="0" anchor="t"/>
          <a:lstStyle/>
          <a:p>
            <a:pPr algn="l">
              <a:lnSpc>
                <a:spcPts val="2300"/>
              </a:lnSpc>
            </a:pPr>
            <a:r>
              <a:rPr lang="en-US" sz="2000" b="1" dirty="0">
                <a:solidFill>
                  <a:srgbClr val="000000"/>
                </a:solidFill>
                <a:latin typeface="Petrona Bold" pitchFamily="34" charset="0"/>
                <a:ea typeface="Petrona Bold" pitchFamily="34" charset="-122"/>
                <a:cs typeface="Petrona Bold" pitchFamily="34" charset="-120"/>
              </a:rPr>
              <a:t>Core Modules:</a:t>
            </a:r>
            <a:endParaRPr lang="en-US" sz="2000" dirty="0"/>
          </a:p>
        </p:txBody>
      </p:sp>
      <p:sp>
        <p:nvSpPr>
          <p:cNvPr id="4" name="Text 2"/>
          <p:cNvSpPr/>
          <p:nvPr/>
        </p:nvSpPr>
        <p:spPr>
          <a:xfrm>
            <a:off x="7540704" y="1953756"/>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Home Page:</a:t>
            </a:r>
            <a:r>
              <a:rPr lang="en-US" sz="1600" dirty="0">
                <a:solidFill>
                  <a:srgbClr val="272525"/>
                </a:solidFill>
                <a:latin typeface="Inter" pitchFamily="34" charset="0"/>
                <a:ea typeface="Inter" pitchFamily="34" charset="-122"/>
                <a:cs typeface="Inter" pitchFamily="34" charset="-120"/>
              </a:rPr>
              <a:t> Central navigation hub for all users.</a:t>
            </a:r>
            <a:endParaRPr lang="en-US" sz="1600" dirty="0"/>
          </a:p>
        </p:txBody>
      </p:sp>
      <p:sp>
        <p:nvSpPr>
          <p:cNvPr id="5" name="Text 3"/>
          <p:cNvSpPr/>
          <p:nvPr/>
        </p:nvSpPr>
        <p:spPr>
          <a:xfrm>
            <a:off x="7540704" y="2302013"/>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Join Us:</a:t>
            </a:r>
            <a:r>
              <a:rPr lang="en-US" sz="1600" dirty="0">
                <a:solidFill>
                  <a:srgbClr val="272525"/>
                </a:solidFill>
                <a:latin typeface="Inter" pitchFamily="34" charset="0"/>
                <a:ea typeface="Inter" pitchFamily="34" charset="-122"/>
                <a:cs typeface="Inter" pitchFamily="34" charset="-120"/>
              </a:rPr>
              <a:t> Role-specific onboarding for new users.</a:t>
            </a:r>
            <a:endParaRPr lang="en-US" sz="1600" dirty="0"/>
          </a:p>
        </p:txBody>
      </p:sp>
      <p:sp>
        <p:nvSpPr>
          <p:cNvPr id="6" name="Text 4"/>
          <p:cNvSpPr/>
          <p:nvPr/>
        </p:nvSpPr>
        <p:spPr>
          <a:xfrm>
            <a:off x="7540704" y="2650271"/>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Request DB:</a:t>
            </a:r>
            <a:r>
              <a:rPr lang="en-US" sz="1600" dirty="0">
                <a:solidFill>
                  <a:srgbClr val="272525"/>
                </a:solidFill>
                <a:latin typeface="Inter" pitchFamily="34" charset="0"/>
                <a:ea typeface="Inter" pitchFamily="34" charset="-122"/>
                <a:cs typeface="Inter" pitchFamily="34" charset="-120"/>
              </a:rPr>
              <a:t> Stores all supporter service requests.</a:t>
            </a:r>
            <a:endParaRPr lang="en-US" sz="1600" dirty="0"/>
          </a:p>
        </p:txBody>
      </p:sp>
      <p:sp>
        <p:nvSpPr>
          <p:cNvPr id="7" name="Text 5"/>
          <p:cNvSpPr/>
          <p:nvPr/>
        </p:nvSpPr>
        <p:spPr>
          <a:xfrm>
            <a:off x="7540704" y="2998529"/>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Volunteer Response DB:</a:t>
            </a:r>
            <a:r>
              <a:rPr lang="en-US" sz="1600" dirty="0">
                <a:solidFill>
                  <a:srgbClr val="272525"/>
                </a:solidFill>
                <a:latin typeface="Inter" pitchFamily="34" charset="0"/>
                <a:ea typeface="Inter" pitchFamily="34" charset="-122"/>
                <a:cs typeface="Inter" pitchFamily="34" charset="-120"/>
              </a:rPr>
              <a:t> Logs all completed volunteer tasks.</a:t>
            </a:r>
            <a:endParaRPr lang="en-US" sz="1600" dirty="0"/>
          </a:p>
        </p:txBody>
      </p:sp>
      <p:sp>
        <p:nvSpPr>
          <p:cNvPr id="8" name="Text 6"/>
          <p:cNvSpPr/>
          <p:nvPr/>
        </p:nvSpPr>
        <p:spPr>
          <a:xfrm>
            <a:off x="7540704" y="3346787"/>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Admin DB:</a:t>
            </a:r>
            <a:r>
              <a:rPr lang="en-US" sz="1600" dirty="0">
                <a:solidFill>
                  <a:srgbClr val="272525"/>
                </a:solidFill>
                <a:latin typeface="Inter" pitchFamily="34" charset="0"/>
                <a:ea typeface="Inter" pitchFamily="34" charset="-122"/>
                <a:cs typeface="Inter" pitchFamily="34" charset="-120"/>
              </a:rPr>
              <a:t> Manages user access and content moderation.</a:t>
            </a:r>
            <a:endParaRPr lang="en-US" sz="1600" dirty="0"/>
          </a:p>
        </p:txBody>
      </p:sp>
      <p:sp>
        <p:nvSpPr>
          <p:cNvPr id="9" name="Text 7"/>
          <p:cNvSpPr/>
          <p:nvPr/>
        </p:nvSpPr>
        <p:spPr>
          <a:xfrm>
            <a:off x="7540704" y="3695045"/>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AI Chat:</a:t>
            </a:r>
            <a:r>
              <a:rPr lang="en-US" sz="1600" dirty="0">
                <a:solidFill>
                  <a:srgbClr val="272525"/>
                </a:solidFill>
                <a:latin typeface="Inter" pitchFamily="34" charset="0"/>
                <a:ea typeface="Inter" pitchFamily="34" charset="-122"/>
                <a:cs typeface="Inter" pitchFamily="34" charset="-120"/>
              </a:rPr>
              <a:t> Provides suggestions and best practices.</a:t>
            </a:r>
            <a:endParaRPr lang="en-US" sz="1600" dirty="0"/>
          </a:p>
        </p:txBody>
      </p:sp>
      <p:sp>
        <p:nvSpPr>
          <p:cNvPr id="10" name="Text 8"/>
          <p:cNvSpPr/>
          <p:nvPr/>
        </p:nvSpPr>
        <p:spPr>
          <a:xfrm>
            <a:off x="7540704" y="4043302"/>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Donation Module:</a:t>
            </a:r>
            <a:r>
              <a:rPr lang="en-US" sz="1600" dirty="0">
                <a:solidFill>
                  <a:srgbClr val="272525"/>
                </a:solidFill>
                <a:latin typeface="Inter" pitchFamily="34" charset="0"/>
                <a:ea typeface="Inter" pitchFamily="34" charset="-122"/>
                <a:cs typeface="Inter" pitchFamily="34" charset="-120"/>
              </a:rPr>
              <a:t> Interface for financial contributions.</a:t>
            </a:r>
            <a:endParaRPr lang="en-US" sz="1600" dirty="0"/>
          </a:p>
        </p:txBody>
      </p:sp>
      <p:sp>
        <p:nvSpPr>
          <p:cNvPr id="11" name="Text 9"/>
          <p:cNvSpPr/>
          <p:nvPr/>
        </p:nvSpPr>
        <p:spPr>
          <a:xfrm>
            <a:off x="7540704" y="4391560"/>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Logout:</a:t>
            </a:r>
            <a:r>
              <a:rPr lang="en-US" sz="1600" dirty="0">
                <a:solidFill>
                  <a:srgbClr val="272525"/>
                </a:solidFill>
                <a:latin typeface="Inter" pitchFamily="34" charset="0"/>
                <a:ea typeface="Inter" pitchFamily="34" charset="-122"/>
                <a:cs typeface="Inter" pitchFamily="34" charset="-120"/>
              </a:rPr>
              <a:t> Securely ends user sessions.</a:t>
            </a:r>
            <a:endParaRPr lang="en-US" sz="1600" dirty="0"/>
          </a:p>
        </p:txBody>
      </p:sp>
      <p:sp>
        <p:nvSpPr>
          <p:cNvPr id="12" name="Text 10"/>
          <p:cNvSpPr/>
          <p:nvPr/>
        </p:nvSpPr>
        <p:spPr>
          <a:xfrm>
            <a:off x="809031" y="4855903"/>
            <a:ext cx="2344460" cy="293013"/>
          </a:xfrm>
          <a:prstGeom prst="rect">
            <a:avLst/>
          </a:prstGeom>
          <a:noFill/>
          <a:ln/>
        </p:spPr>
        <p:txBody>
          <a:bodyPr wrap="none" lIns="0" tIns="0" rIns="0" bIns="0" rtlCol="0" anchor="t"/>
          <a:lstStyle/>
          <a:p>
            <a:pPr algn="l">
              <a:lnSpc>
                <a:spcPts val="2300"/>
              </a:lnSpc>
            </a:pPr>
            <a:r>
              <a:rPr lang="en-US" sz="2000" b="1" dirty="0">
                <a:solidFill>
                  <a:srgbClr val="000000"/>
                </a:solidFill>
                <a:latin typeface="Petrona Bold" pitchFamily="34" charset="0"/>
                <a:ea typeface="Petrona Bold" pitchFamily="34" charset="-122"/>
                <a:cs typeface="Petrona Bold" pitchFamily="34" charset="-120"/>
              </a:rPr>
              <a:t>System Architecture:</a:t>
            </a:r>
            <a:endParaRPr lang="en-US" sz="2000" dirty="0"/>
          </a:p>
        </p:txBody>
      </p:sp>
      <p:sp>
        <p:nvSpPr>
          <p:cNvPr id="13" name="Text 11"/>
          <p:cNvSpPr/>
          <p:nvPr/>
        </p:nvSpPr>
        <p:spPr>
          <a:xfrm>
            <a:off x="809031" y="5327510"/>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Frontend:</a:t>
            </a:r>
            <a:r>
              <a:rPr lang="en-US" sz="1600" dirty="0">
                <a:solidFill>
                  <a:srgbClr val="272525"/>
                </a:solidFill>
                <a:latin typeface="Inter" pitchFamily="34" charset="0"/>
                <a:ea typeface="Inter" pitchFamily="34" charset="-122"/>
                <a:cs typeface="Inter" pitchFamily="34" charset="-120"/>
              </a:rPr>
              <a:t> HTML, CSS, JavaScript for dynamic interfaces.</a:t>
            </a:r>
            <a:endParaRPr lang="en-US" sz="1600" dirty="0"/>
          </a:p>
        </p:txBody>
      </p:sp>
      <p:sp>
        <p:nvSpPr>
          <p:cNvPr id="14" name="Text 12"/>
          <p:cNvSpPr/>
          <p:nvPr/>
        </p:nvSpPr>
        <p:spPr>
          <a:xfrm>
            <a:off x="809031" y="5675767"/>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Backend:</a:t>
            </a:r>
            <a:r>
              <a:rPr lang="en-US" sz="1600" dirty="0">
                <a:solidFill>
                  <a:srgbClr val="272525"/>
                </a:solidFill>
                <a:latin typeface="Inter" pitchFamily="34" charset="0"/>
                <a:ea typeface="Inter" pitchFamily="34" charset="-122"/>
                <a:cs typeface="Inter" pitchFamily="34" charset="-120"/>
              </a:rPr>
              <a:t> PHP/Python for server logic and data processing.</a:t>
            </a:r>
            <a:endParaRPr lang="en-US" sz="1600" dirty="0"/>
          </a:p>
        </p:txBody>
      </p:sp>
      <p:sp>
        <p:nvSpPr>
          <p:cNvPr id="15" name="Text 13"/>
          <p:cNvSpPr/>
          <p:nvPr/>
        </p:nvSpPr>
        <p:spPr>
          <a:xfrm>
            <a:off x="809031" y="6024025"/>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Database:</a:t>
            </a:r>
            <a:r>
              <a:rPr lang="en-US" sz="1600" dirty="0">
                <a:solidFill>
                  <a:srgbClr val="272525"/>
                </a:solidFill>
                <a:latin typeface="Inter" pitchFamily="34" charset="0"/>
                <a:ea typeface="Inter" pitchFamily="34" charset="-122"/>
                <a:cs typeface="Inter" pitchFamily="34" charset="-120"/>
              </a:rPr>
              <a:t> MongoDB/Firebase for scalable data storage.</a:t>
            </a:r>
            <a:endParaRPr lang="en-US" sz="1600" dirty="0"/>
          </a:p>
        </p:txBody>
      </p:sp>
      <p:sp>
        <p:nvSpPr>
          <p:cNvPr id="16" name="Text 14"/>
          <p:cNvSpPr/>
          <p:nvPr/>
        </p:nvSpPr>
        <p:spPr>
          <a:xfrm>
            <a:off x="809031" y="6372283"/>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Hosting:</a:t>
            </a:r>
            <a:r>
              <a:rPr lang="en-US" sz="1600" dirty="0">
                <a:solidFill>
                  <a:srgbClr val="272525"/>
                </a:solidFill>
                <a:latin typeface="Inter" pitchFamily="34" charset="0"/>
                <a:ea typeface="Inter" pitchFamily="34" charset="-122"/>
                <a:cs typeface="Inter" pitchFamily="34" charset="-120"/>
              </a:rPr>
              <a:t> Firebase for reliable and real-time operations.</a:t>
            </a:r>
            <a:endParaRPr lang="en-US" sz="1600" dirty="0"/>
          </a:p>
        </p:txBody>
      </p:sp>
      <p:sp>
        <p:nvSpPr>
          <p:cNvPr id="17" name="Text 15"/>
          <p:cNvSpPr/>
          <p:nvPr/>
        </p:nvSpPr>
        <p:spPr>
          <a:xfrm>
            <a:off x="793790" y="1482149"/>
            <a:ext cx="2344460" cy="293013"/>
          </a:xfrm>
          <a:prstGeom prst="rect">
            <a:avLst/>
          </a:prstGeom>
          <a:noFill/>
          <a:ln/>
        </p:spPr>
        <p:txBody>
          <a:bodyPr wrap="none" lIns="0" tIns="0" rIns="0" bIns="0" rtlCol="0" anchor="t"/>
          <a:lstStyle/>
          <a:p>
            <a:pPr algn="l">
              <a:lnSpc>
                <a:spcPts val="2300"/>
              </a:lnSpc>
            </a:pPr>
            <a:r>
              <a:rPr lang="en-US" sz="2000" b="1" dirty="0">
                <a:solidFill>
                  <a:srgbClr val="000000"/>
                </a:solidFill>
                <a:latin typeface="Petrona Bold" pitchFamily="34" charset="0"/>
                <a:ea typeface="Petrona Bold" pitchFamily="34" charset="-122"/>
                <a:cs typeface="Petrona Bold" pitchFamily="34" charset="-120"/>
              </a:rPr>
              <a:t>Roles:</a:t>
            </a:r>
            <a:endParaRPr lang="en-US" sz="2000" dirty="0"/>
          </a:p>
        </p:txBody>
      </p:sp>
      <p:sp>
        <p:nvSpPr>
          <p:cNvPr id="18" name="Text 16"/>
          <p:cNvSpPr/>
          <p:nvPr/>
        </p:nvSpPr>
        <p:spPr>
          <a:xfrm>
            <a:off x="809031" y="2007319"/>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Supporter:</a:t>
            </a:r>
            <a:r>
              <a:rPr lang="en-US" sz="1600" dirty="0">
                <a:solidFill>
                  <a:srgbClr val="272525"/>
                </a:solidFill>
                <a:latin typeface="Inter" pitchFamily="34" charset="0"/>
                <a:ea typeface="Inter" pitchFamily="34" charset="-122"/>
                <a:cs typeface="Inter" pitchFamily="34" charset="-120"/>
              </a:rPr>
              <a:t> Submits service requests.</a:t>
            </a:r>
            <a:endParaRPr lang="en-US" sz="1600" dirty="0"/>
          </a:p>
        </p:txBody>
      </p:sp>
      <p:sp>
        <p:nvSpPr>
          <p:cNvPr id="19" name="Text 17"/>
          <p:cNvSpPr/>
          <p:nvPr/>
        </p:nvSpPr>
        <p:spPr>
          <a:xfrm>
            <a:off x="809031" y="2411557"/>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Volunteer:</a:t>
            </a:r>
            <a:r>
              <a:rPr lang="en-US" sz="1600" dirty="0">
                <a:solidFill>
                  <a:srgbClr val="272525"/>
                </a:solidFill>
                <a:latin typeface="Inter" pitchFamily="34" charset="0"/>
                <a:ea typeface="Inter" pitchFamily="34" charset="-122"/>
                <a:cs typeface="Inter" pitchFamily="34" charset="-120"/>
              </a:rPr>
              <a:t> Accepts and resolves requests.</a:t>
            </a:r>
            <a:endParaRPr lang="en-US" sz="1600" dirty="0"/>
          </a:p>
        </p:txBody>
      </p:sp>
      <p:sp>
        <p:nvSpPr>
          <p:cNvPr id="20" name="Text 18"/>
          <p:cNvSpPr/>
          <p:nvPr/>
        </p:nvSpPr>
        <p:spPr>
          <a:xfrm>
            <a:off x="809031" y="2819491"/>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Admin:</a:t>
            </a:r>
            <a:r>
              <a:rPr lang="en-US" sz="1600" dirty="0">
                <a:solidFill>
                  <a:srgbClr val="272525"/>
                </a:solidFill>
                <a:latin typeface="Inter" pitchFamily="34" charset="0"/>
                <a:ea typeface="Inter" pitchFamily="34" charset="-122"/>
                <a:cs typeface="Inter" pitchFamily="34" charset="-120"/>
              </a:rPr>
              <a:t> Manages users and platform content.</a:t>
            </a:r>
            <a:endParaRPr lang="en-US" sz="1600" dirty="0"/>
          </a:p>
        </p:txBody>
      </p:sp>
      <p:sp>
        <p:nvSpPr>
          <p:cNvPr id="21" name="Text 19"/>
          <p:cNvSpPr/>
          <p:nvPr/>
        </p:nvSpPr>
        <p:spPr>
          <a:xfrm>
            <a:off x="793790" y="3211789"/>
            <a:ext cx="6303526" cy="285750"/>
          </a:xfrm>
          <a:prstGeom prst="rect">
            <a:avLst/>
          </a:prstGeom>
          <a:noFill/>
          <a:ln/>
        </p:spPr>
        <p:txBody>
          <a:bodyPr wrap="none" lIns="0" tIns="0" rIns="0" bIns="0" rtlCol="0" anchor="t"/>
          <a:lstStyle/>
          <a:p>
            <a:pPr marL="342900" indent="-342900" algn="l">
              <a:lnSpc>
                <a:spcPts val="2250"/>
              </a:lnSpc>
              <a:buSzPct val="100000"/>
              <a:buFont typeface="Wingdings" panose="05000000000000000000" pitchFamily="2" charset="2"/>
              <a:buChar char="ü"/>
            </a:pPr>
            <a:r>
              <a:rPr lang="en-US" sz="1600" b="1" dirty="0">
                <a:solidFill>
                  <a:srgbClr val="272525"/>
                </a:solidFill>
                <a:latin typeface="Inter" pitchFamily="34" charset="0"/>
                <a:ea typeface="Inter" pitchFamily="34" charset="-122"/>
                <a:cs typeface="Inter" pitchFamily="34" charset="-120"/>
              </a:rPr>
              <a:t>Donors:</a:t>
            </a:r>
            <a:r>
              <a:rPr lang="en-US" sz="1600" dirty="0">
                <a:solidFill>
                  <a:srgbClr val="272525"/>
                </a:solidFill>
                <a:latin typeface="Inter" pitchFamily="34" charset="0"/>
                <a:ea typeface="Inter" pitchFamily="34" charset="-122"/>
                <a:cs typeface="Inter" pitchFamily="34" charset="-120"/>
              </a:rPr>
              <a:t> Provides financial support.</a:t>
            </a:r>
            <a:endParaRPr lang="en-US" sz="1600" dirty="0"/>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3" name="Text 0"/>
          <p:cNvSpPr/>
          <p:nvPr/>
        </p:nvSpPr>
        <p:spPr>
          <a:xfrm>
            <a:off x="6280190" y="3955971"/>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9" name="Picture 8" descr="A diagram of support&#10;&#10;AI-generated content may be incorrect.">
            <a:extLst>
              <a:ext uri="{FF2B5EF4-FFF2-40B4-BE49-F238E27FC236}">
                <a16:creationId xmlns:a16="http://schemas.microsoft.com/office/drawing/2014/main" id="{E771B63E-8543-0CC4-FDC0-F094E6C060F4}"/>
              </a:ext>
            </a:extLst>
          </p:cNvPr>
          <p:cNvPicPr>
            <a:picLocks noChangeAspect="1"/>
          </p:cNvPicPr>
          <p:nvPr/>
        </p:nvPicPr>
        <p:blipFill>
          <a:blip r:embed="rId3"/>
          <a:stretch>
            <a:fillRect/>
          </a:stretch>
        </p:blipFill>
        <p:spPr>
          <a:xfrm>
            <a:off x="3216926" y="0"/>
            <a:ext cx="8273668" cy="8229600"/>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6" name="Text 0">
            <a:extLst>
              <a:ext uri="{FF2B5EF4-FFF2-40B4-BE49-F238E27FC236}">
                <a16:creationId xmlns:a16="http://schemas.microsoft.com/office/drawing/2014/main" id="{3B1944C3-D042-4EBF-6B00-6AAFF98E436E}"/>
              </a:ext>
            </a:extLst>
          </p:cNvPr>
          <p:cNvSpPr/>
          <p:nvPr/>
        </p:nvSpPr>
        <p:spPr>
          <a:xfrm>
            <a:off x="5544382" y="1100740"/>
            <a:ext cx="3541514" cy="423982"/>
          </a:xfrm>
          <a:prstGeom prst="rect">
            <a:avLst/>
          </a:prstGeom>
          <a:noFill/>
          <a:ln/>
        </p:spPr>
        <p:txBody>
          <a:bodyPr wrap="none" lIns="0" tIns="0" rIns="0" bIns="0" rtlCol="0" anchor="t"/>
          <a:lstStyle/>
          <a:p>
            <a:pPr marL="0" indent="0" algn="ctr">
              <a:lnSpc>
                <a:spcPts val="3300"/>
              </a:lnSpc>
              <a:buNone/>
            </a:pPr>
            <a:r>
              <a:rPr lang="en-US" sz="3600" b="1" dirty="0">
                <a:latin typeface="Arial" panose="020B0604020202020204" pitchFamily="34" charset="0"/>
                <a:ea typeface="Prompt Medium" pitchFamily="34" charset="-122"/>
                <a:cs typeface="Arial" panose="020B0604020202020204" pitchFamily="34" charset="0"/>
              </a:rPr>
              <a:t>Team Responsibilities</a:t>
            </a:r>
            <a:endParaRPr lang="en-US" sz="3600" b="1" dirty="0">
              <a:latin typeface="Arial" panose="020B0604020202020204" pitchFamily="34" charset="0"/>
              <a:cs typeface="Arial" panose="020B0604020202020204" pitchFamily="34" charset="0"/>
            </a:endParaRPr>
          </a:p>
        </p:txBody>
      </p:sp>
      <p:sp>
        <p:nvSpPr>
          <p:cNvPr id="37" name="Text 1">
            <a:extLst>
              <a:ext uri="{FF2B5EF4-FFF2-40B4-BE49-F238E27FC236}">
                <a16:creationId xmlns:a16="http://schemas.microsoft.com/office/drawing/2014/main" id="{7AB0D70E-8796-9636-44C4-B365AF7CCC87}"/>
              </a:ext>
            </a:extLst>
          </p:cNvPr>
          <p:cNvSpPr/>
          <p:nvPr/>
        </p:nvSpPr>
        <p:spPr>
          <a:xfrm>
            <a:off x="2146205" y="2040791"/>
            <a:ext cx="10337868" cy="732592"/>
          </a:xfrm>
          <a:prstGeom prst="rect">
            <a:avLst/>
          </a:prstGeom>
          <a:noFill/>
          <a:ln/>
        </p:spPr>
        <p:txBody>
          <a:bodyPr wrap="square" lIns="0" tIns="0" rIns="0" bIns="0" rtlCol="0" anchor="t"/>
          <a:lstStyle/>
          <a:p>
            <a:pPr marL="0" indent="0" algn="ctr">
              <a:lnSpc>
                <a:spcPts val="1900"/>
              </a:lnSpc>
              <a:buNone/>
            </a:pPr>
            <a:r>
              <a:rPr lang="en-US" dirty="0">
                <a:latin typeface="Arial" panose="020B0604020202020204" pitchFamily="34" charset="0"/>
                <a:ea typeface="Mukta Light" pitchFamily="34" charset="-122"/>
                <a:cs typeface="Arial" panose="020B0604020202020204" pitchFamily="34" charset="0"/>
              </a:rPr>
              <a:t>Our team, Nexus Codex, is comprised of four dedicated members, each contributing specialized skills to the development of "Support Hero." Our collaborative approach ensures comprehensive coverage of all project phases, from conceptualization to implementation.</a:t>
            </a:r>
            <a:endParaRPr lang="en-US" dirty="0">
              <a:latin typeface="Arial" panose="020B0604020202020204" pitchFamily="34" charset="0"/>
              <a:cs typeface="Arial" panose="020B0604020202020204" pitchFamily="34" charset="0"/>
            </a:endParaRPr>
          </a:p>
        </p:txBody>
      </p:sp>
      <p:sp>
        <p:nvSpPr>
          <p:cNvPr id="48" name="Text 12">
            <a:extLst>
              <a:ext uri="{FF2B5EF4-FFF2-40B4-BE49-F238E27FC236}">
                <a16:creationId xmlns:a16="http://schemas.microsoft.com/office/drawing/2014/main" id="{0EA1DB61-D991-C7FC-6C16-B1F1915B8A27}"/>
              </a:ext>
            </a:extLst>
          </p:cNvPr>
          <p:cNvSpPr/>
          <p:nvPr/>
        </p:nvSpPr>
        <p:spPr>
          <a:xfrm>
            <a:off x="10545842" y="3086219"/>
            <a:ext cx="183118" cy="22895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Prompt Medium" pitchFamily="34" charset="0"/>
                <a:ea typeface="Prompt Medium" pitchFamily="34" charset="-122"/>
                <a:cs typeface="Prompt Medium" pitchFamily="34" charset="-120"/>
              </a:rPr>
              <a:t>2</a:t>
            </a:r>
            <a:endParaRPr lang="en-US" sz="1400" dirty="0"/>
          </a:p>
        </p:txBody>
      </p:sp>
      <p:sp>
        <p:nvSpPr>
          <p:cNvPr id="54" name="Text 18">
            <a:extLst>
              <a:ext uri="{FF2B5EF4-FFF2-40B4-BE49-F238E27FC236}">
                <a16:creationId xmlns:a16="http://schemas.microsoft.com/office/drawing/2014/main" id="{EF612117-1E36-0A62-C315-5832FB69A8E8}"/>
              </a:ext>
            </a:extLst>
          </p:cNvPr>
          <p:cNvSpPr/>
          <p:nvPr/>
        </p:nvSpPr>
        <p:spPr>
          <a:xfrm>
            <a:off x="10545842" y="4633793"/>
            <a:ext cx="183118" cy="22895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Prompt Medium" pitchFamily="34" charset="0"/>
                <a:ea typeface="Prompt Medium" pitchFamily="34" charset="-122"/>
                <a:cs typeface="Prompt Medium" pitchFamily="34" charset="-120"/>
              </a:rPr>
              <a:t>3</a:t>
            </a:r>
            <a:endParaRPr lang="en-US" sz="1400" dirty="0"/>
          </a:p>
        </p:txBody>
      </p:sp>
      <p:sp>
        <p:nvSpPr>
          <p:cNvPr id="60" name="Text 24">
            <a:extLst>
              <a:ext uri="{FF2B5EF4-FFF2-40B4-BE49-F238E27FC236}">
                <a16:creationId xmlns:a16="http://schemas.microsoft.com/office/drawing/2014/main" id="{3932948C-2719-7D0C-97EB-4F82953A2553}"/>
              </a:ext>
            </a:extLst>
          </p:cNvPr>
          <p:cNvSpPr/>
          <p:nvPr/>
        </p:nvSpPr>
        <p:spPr>
          <a:xfrm>
            <a:off x="10545842" y="6181368"/>
            <a:ext cx="183118" cy="228957"/>
          </a:xfrm>
          <a:prstGeom prst="rect">
            <a:avLst/>
          </a:prstGeom>
          <a:noFill/>
          <a:ln/>
        </p:spPr>
        <p:txBody>
          <a:bodyPr wrap="none" lIns="0" tIns="0" rIns="0" bIns="0" rtlCol="0" anchor="t"/>
          <a:lstStyle/>
          <a:p>
            <a:pPr marL="0" indent="0" algn="l">
              <a:lnSpc>
                <a:spcPts val="2300"/>
              </a:lnSpc>
              <a:buNone/>
            </a:pPr>
            <a:r>
              <a:rPr lang="en-US" sz="1400" dirty="0">
                <a:solidFill>
                  <a:srgbClr val="FFFFFF"/>
                </a:solidFill>
                <a:latin typeface="Prompt Medium" pitchFamily="34" charset="0"/>
                <a:ea typeface="Prompt Medium" pitchFamily="34" charset="-122"/>
                <a:cs typeface="Prompt Medium" pitchFamily="34" charset="-120"/>
              </a:rPr>
              <a:t>4</a:t>
            </a:r>
            <a:endParaRPr lang="en-US" sz="1400" dirty="0"/>
          </a:p>
        </p:txBody>
      </p:sp>
      <p:sp>
        <p:nvSpPr>
          <p:cNvPr id="63" name="Shape 2">
            <a:extLst>
              <a:ext uri="{FF2B5EF4-FFF2-40B4-BE49-F238E27FC236}">
                <a16:creationId xmlns:a16="http://schemas.microsoft.com/office/drawing/2014/main" id="{8BDC104F-26EB-31C8-A768-BD882728AC54}"/>
              </a:ext>
            </a:extLst>
          </p:cNvPr>
          <p:cNvSpPr/>
          <p:nvPr/>
        </p:nvSpPr>
        <p:spPr>
          <a:xfrm>
            <a:off x="1797667" y="3289452"/>
            <a:ext cx="4636184" cy="1230387"/>
          </a:xfrm>
          <a:prstGeom prst="roundRect">
            <a:avLst>
              <a:gd name="adj" fmla="val 6269"/>
            </a:avLst>
          </a:prstGeom>
          <a:solidFill>
            <a:srgbClr val="FFFFFF">
              <a:alpha val="95000"/>
            </a:srgbClr>
          </a:solidFill>
          <a:ln w="22860">
            <a:solidFill>
              <a:srgbClr val="B2D4E5"/>
            </a:solidFill>
            <a:prstDash val="solid"/>
          </a:ln>
        </p:spPr>
        <p:txBody>
          <a:bodyPr/>
          <a:lstStyle/>
          <a:p>
            <a:pPr algn="ctr">
              <a:lnSpc>
                <a:spcPts val="1650"/>
              </a:lnSpc>
            </a:pPr>
            <a:br>
              <a:rPr lang="en-US" sz="1800" dirty="0">
                <a:latin typeface="Arial" panose="020B0604020202020204" pitchFamily="34" charset="0"/>
                <a:ea typeface="Prompt Medium" pitchFamily="34" charset="-122"/>
                <a:cs typeface="Arial" panose="020B0604020202020204" pitchFamily="34" charset="0"/>
              </a:rPr>
            </a:br>
            <a:r>
              <a:rPr lang="en-US" sz="1800" dirty="0" err="1">
                <a:latin typeface="Arial" panose="020B0604020202020204" pitchFamily="34" charset="0"/>
                <a:ea typeface="Prompt Medium" pitchFamily="34" charset="-122"/>
                <a:cs typeface="Arial" panose="020B0604020202020204" pitchFamily="34" charset="0"/>
              </a:rPr>
              <a:t>Partho</a:t>
            </a:r>
            <a:r>
              <a:rPr lang="en-US" sz="1800" dirty="0">
                <a:latin typeface="Arial" panose="020B0604020202020204" pitchFamily="34" charset="0"/>
                <a:ea typeface="Prompt Medium" pitchFamily="34" charset="-122"/>
                <a:cs typeface="Arial" panose="020B0604020202020204" pitchFamily="34" charset="0"/>
              </a:rPr>
              <a:t> Kumar Ray Amit</a:t>
            </a:r>
            <a:br>
              <a:rPr lang="en-US" sz="1800" dirty="0">
                <a:latin typeface="Arial" panose="020B0604020202020204" pitchFamily="34" charset="0"/>
                <a:ea typeface="Prompt Medium" pitchFamily="34" charset="-122"/>
                <a:cs typeface="Arial" panose="020B0604020202020204" pitchFamily="34" charset="0"/>
              </a:rPr>
            </a:b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ea typeface="Mukta Light" pitchFamily="34" charset="-122"/>
                <a:cs typeface="Arial" panose="020B0604020202020204" pitchFamily="34" charset="0"/>
              </a:rPr>
              <a:t>(Frontend)</a:t>
            </a:r>
            <a:endParaRPr lang="en-US" sz="1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5" name="Shape 2">
            <a:extLst>
              <a:ext uri="{FF2B5EF4-FFF2-40B4-BE49-F238E27FC236}">
                <a16:creationId xmlns:a16="http://schemas.microsoft.com/office/drawing/2014/main" id="{4164F2F5-7B3C-3458-292C-C44EE7B034B7}"/>
              </a:ext>
            </a:extLst>
          </p:cNvPr>
          <p:cNvSpPr/>
          <p:nvPr/>
        </p:nvSpPr>
        <p:spPr>
          <a:xfrm>
            <a:off x="1797667" y="5145511"/>
            <a:ext cx="4636183" cy="1188235"/>
          </a:xfrm>
          <a:prstGeom prst="roundRect">
            <a:avLst>
              <a:gd name="adj" fmla="val 6269"/>
            </a:avLst>
          </a:prstGeom>
          <a:solidFill>
            <a:srgbClr val="FFFFFF">
              <a:alpha val="95000"/>
            </a:srgbClr>
          </a:solidFill>
          <a:ln w="22860">
            <a:solidFill>
              <a:srgbClr val="B2D4E5"/>
            </a:solidFill>
            <a:prstDash val="solid"/>
          </a:ln>
        </p:spPr>
        <p:txBody>
          <a:bodyPr/>
          <a:lstStyle/>
          <a:p>
            <a:endParaRPr lang="en-US" sz="1800" dirty="0">
              <a:latin typeface="Arial" panose="020B0604020202020204" pitchFamily="34" charset="0"/>
              <a:ea typeface="Prompt Medium" pitchFamily="34" charset="-122"/>
              <a:cs typeface="Arial" panose="020B0604020202020204" pitchFamily="34" charset="0"/>
            </a:endParaRPr>
          </a:p>
          <a:p>
            <a:pPr marL="0" indent="0" algn="ctr">
              <a:lnSpc>
                <a:spcPts val="1650"/>
              </a:lnSpc>
              <a:buNone/>
            </a:pPr>
            <a:r>
              <a:rPr lang="en-US" sz="1800" dirty="0">
                <a:latin typeface="Arial" panose="020B0604020202020204" pitchFamily="34" charset="0"/>
                <a:ea typeface="Prompt Medium" pitchFamily="34" charset="-122"/>
                <a:cs typeface="Arial" panose="020B0604020202020204" pitchFamily="34" charset="0"/>
              </a:rPr>
              <a:t>Md. Ashraful Haque Zani</a:t>
            </a:r>
            <a:br>
              <a:rPr lang="en-US" sz="1800" dirty="0">
                <a:latin typeface="Arial" panose="020B0604020202020204" pitchFamily="34" charset="0"/>
                <a:ea typeface="Prompt Medium" pitchFamily="34" charset="-122"/>
                <a:cs typeface="Arial" panose="020B0604020202020204" pitchFamily="34" charset="0"/>
              </a:rPr>
            </a:b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ea typeface="Mukta Light" pitchFamily="34" charset="-122"/>
                <a:cs typeface="Arial" panose="020B0604020202020204" pitchFamily="34" charset="0"/>
              </a:rPr>
              <a:t>(Frontend)</a:t>
            </a:r>
            <a:endParaRPr lang="en-US" sz="1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6" name="Shape 2">
            <a:extLst>
              <a:ext uri="{FF2B5EF4-FFF2-40B4-BE49-F238E27FC236}">
                <a16:creationId xmlns:a16="http://schemas.microsoft.com/office/drawing/2014/main" id="{C24B89C3-F6DA-0916-0D6E-688C005E4071}"/>
              </a:ext>
            </a:extLst>
          </p:cNvPr>
          <p:cNvSpPr/>
          <p:nvPr/>
        </p:nvSpPr>
        <p:spPr>
          <a:xfrm>
            <a:off x="7671843" y="5129851"/>
            <a:ext cx="4952388" cy="1188235"/>
          </a:xfrm>
          <a:prstGeom prst="roundRect">
            <a:avLst>
              <a:gd name="adj" fmla="val 6269"/>
            </a:avLst>
          </a:prstGeom>
          <a:solidFill>
            <a:srgbClr val="FFFFFF">
              <a:alpha val="95000"/>
            </a:srgbClr>
          </a:solidFill>
          <a:ln w="22860">
            <a:solidFill>
              <a:srgbClr val="B2D4E5"/>
            </a:solidFill>
            <a:prstDash val="solid"/>
          </a:ln>
        </p:spPr>
        <p:txBody>
          <a:bodyPr/>
          <a:lstStyle/>
          <a:p>
            <a:pPr marL="0" indent="0" algn="ctr">
              <a:lnSpc>
                <a:spcPts val="1650"/>
              </a:lnSpc>
              <a:buNone/>
            </a:pPr>
            <a:br>
              <a:rPr lang="en-US" sz="1800" dirty="0">
                <a:latin typeface="Arial" panose="020B0604020202020204" pitchFamily="34" charset="0"/>
                <a:ea typeface="Prompt Medium" pitchFamily="34" charset="-122"/>
                <a:cs typeface="Arial" panose="020B0604020202020204" pitchFamily="34" charset="0"/>
              </a:rPr>
            </a:br>
            <a:r>
              <a:rPr lang="en-US" sz="1800" dirty="0">
                <a:latin typeface="Arial" panose="020B0604020202020204" pitchFamily="34" charset="0"/>
                <a:ea typeface="Prompt Medium" pitchFamily="34" charset="-122"/>
                <a:cs typeface="Arial" panose="020B0604020202020204" pitchFamily="34" charset="0"/>
              </a:rPr>
              <a:t>Jubair </a:t>
            </a:r>
            <a:r>
              <a:rPr lang="en-US" sz="1800" dirty="0" err="1">
                <a:latin typeface="Arial" panose="020B0604020202020204" pitchFamily="34" charset="0"/>
                <a:ea typeface="Prompt Medium" pitchFamily="34" charset="-122"/>
                <a:cs typeface="Arial" panose="020B0604020202020204" pitchFamily="34" charset="0"/>
              </a:rPr>
              <a:t>Ahammed</a:t>
            </a:r>
            <a:r>
              <a:rPr lang="en-US" sz="1800" dirty="0">
                <a:latin typeface="Arial" panose="020B0604020202020204" pitchFamily="34" charset="0"/>
                <a:ea typeface="Prompt Medium" pitchFamily="34" charset="-122"/>
                <a:cs typeface="Arial" panose="020B0604020202020204" pitchFamily="34" charset="0"/>
              </a:rPr>
              <a:t> </a:t>
            </a:r>
            <a:r>
              <a:rPr lang="en-US" sz="1800" dirty="0" err="1">
                <a:latin typeface="Arial" panose="020B0604020202020204" pitchFamily="34" charset="0"/>
                <a:ea typeface="Prompt Medium" pitchFamily="34" charset="-122"/>
                <a:cs typeface="Arial" panose="020B0604020202020204" pitchFamily="34" charset="0"/>
              </a:rPr>
              <a:t>Jubu</a:t>
            </a:r>
            <a:br>
              <a:rPr lang="en-US" sz="1800" dirty="0">
                <a:latin typeface="Arial" panose="020B0604020202020204" pitchFamily="34" charset="0"/>
                <a:ea typeface="Prompt Medium" pitchFamily="34" charset="-122"/>
                <a:cs typeface="Arial" panose="020B0604020202020204" pitchFamily="34" charset="0"/>
              </a:rPr>
            </a:b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ea typeface="Mukta Light" pitchFamily="34" charset="-122"/>
                <a:cs typeface="Arial" panose="020B0604020202020204" pitchFamily="34" charset="0"/>
              </a:rPr>
              <a:t>(Backend, Database)</a:t>
            </a:r>
            <a:endParaRPr lang="en-US" sz="1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7" name="Shape 2">
            <a:extLst>
              <a:ext uri="{FF2B5EF4-FFF2-40B4-BE49-F238E27FC236}">
                <a16:creationId xmlns:a16="http://schemas.microsoft.com/office/drawing/2014/main" id="{E7B19E3C-9CE5-2F02-EA35-533FDDDDDFB1}"/>
              </a:ext>
            </a:extLst>
          </p:cNvPr>
          <p:cNvSpPr/>
          <p:nvPr/>
        </p:nvSpPr>
        <p:spPr>
          <a:xfrm>
            <a:off x="7684532" y="3293735"/>
            <a:ext cx="4939699" cy="1188235"/>
          </a:xfrm>
          <a:prstGeom prst="roundRect">
            <a:avLst>
              <a:gd name="adj" fmla="val 6269"/>
            </a:avLst>
          </a:prstGeom>
          <a:solidFill>
            <a:srgbClr val="FFFFFF">
              <a:alpha val="95000"/>
            </a:srgbClr>
          </a:solidFill>
          <a:ln w="22860">
            <a:solidFill>
              <a:srgbClr val="B2D4E5"/>
            </a:solidFill>
            <a:prstDash val="solid"/>
          </a:ln>
        </p:spPr>
        <p:txBody>
          <a:bodyPr/>
          <a:lstStyle/>
          <a:p>
            <a:pPr marL="0" indent="0" algn="ctr">
              <a:lnSpc>
                <a:spcPts val="1650"/>
              </a:lnSpc>
              <a:buNone/>
            </a:pPr>
            <a:br>
              <a:rPr lang="en-US" sz="1800" dirty="0">
                <a:latin typeface="Arial" panose="020B0604020202020204" pitchFamily="34" charset="0"/>
                <a:ea typeface="Prompt Medium" pitchFamily="34" charset="-122"/>
                <a:cs typeface="Arial" panose="020B0604020202020204" pitchFamily="34" charset="0"/>
              </a:rPr>
            </a:br>
            <a:r>
              <a:rPr lang="en-US" sz="1800" dirty="0">
                <a:latin typeface="Arial" panose="020B0604020202020204" pitchFamily="34" charset="0"/>
                <a:ea typeface="Prompt Medium" pitchFamily="34" charset="-122"/>
                <a:cs typeface="Arial" panose="020B0604020202020204" pitchFamily="34" charset="0"/>
              </a:rPr>
              <a:t>Gaus Saraf Murady</a:t>
            </a:r>
            <a:br>
              <a:rPr lang="en-US" sz="1800" dirty="0">
                <a:latin typeface="Arial" panose="020B0604020202020204" pitchFamily="34" charset="0"/>
                <a:ea typeface="Prompt Medium" pitchFamily="34" charset="-122"/>
                <a:cs typeface="Arial" panose="020B0604020202020204" pitchFamily="34" charset="0"/>
              </a:rPr>
            </a:br>
            <a:endParaRPr lang="en-US" sz="1800" dirty="0">
              <a:latin typeface="Arial" panose="020B0604020202020204" pitchFamily="34" charset="0"/>
              <a:cs typeface="Arial" panose="020B0604020202020204" pitchFamily="34" charset="0"/>
            </a:endParaRPr>
          </a:p>
          <a:p>
            <a:pPr algn="ctr"/>
            <a:r>
              <a:rPr lang="en-US" sz="1800" dirty="0">
                <a:latin typeface="Arial" panose="020B0604020202020204" pitchFamily="34" charset="0"/>
                <a:ea typeface="Mukta Light" pitchFamily="34" charset="-122"/>
                <a:cs typeface="Arial" panose="020B0604020202020204" pitchFamily="34" charset="0"/>
              </a:rPr>
              <a:t>(Backend, Database)</a:t>
            </a:r>
            <a:endParaRPr lang="en-US" sz="1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8" name="Shape 3">
            <a:extLst>
              <a:ext uri="{FF2B5EF4-FFF2-40B4-BE49-F238E27FC236}">
                <a16:creationId xmlns:a16="http://schemas.microsoft.com/office/drawing/2014/main" id="{88CBDD54-5CEA-4862-5470-FF0819EEDD6E}"/>
              </a:ext>
            </a:extLst>
          </p:cNvPr>
          <p:cNvSpPr/>
          <p:nvPr/>
        </p:nvSpPr>
        <p:spPr>
          <a:xfrm>
            <a:off x="1729913" y="3332418"/>
            <a:ext cx="91440" cy="1188235"/>
          </a:xfrm>
          <a:prstGeom prst="roundRect">
            <a:avLst>
              <a:gd name="adj" fmla="val 86605"/>
            </a:avLst>
          </a:prstGeom>
          <a:solidFill>
            <a:srgbClr val="007EBD"/>
          </a:solidFill>
          <a:ln/>
        </p:spPr>
        <p:txBody>
          <a:bodyPr/>
          <a:lstStyle/>
          <a:p>
            <a:endParaRPr lang="en-US"/>
          </a:p>
        </p:txBody>
      </p:sp>
      <p:sp>
        <p:nvSpPr>
          <p:cNvPr id="69" name="Shape 3">
            <a:extLst>
              <a:ext uri="{FF2B5EF4-FFF2-40B4-BE49-F238E27FC236}">
                <a16:creationId xmlns:a16="http://schemas.microsoft.com/office/drawing/2014/main" id="{CB8A052A-2F6C-50F7-A35B-A0E08809961F}"/>
              </a:ext>
            </a:extLst>
          </p:cNvPr>
          <p:cNvSpPr/>
          <p:nvPr/>
        </p:nvSpPr>
        <p:spPr>
          <a:xfrm>
            <a:off x="7626123" y="5129852"/>
            <a:ext cx="91440" cy="1188235"/>
          </a:xfrm>
          <a:prstGeom prst="roundRect">
            <a:avLst>
              <a:gd name="adj" fmla="val 86605"/>
            </a:avLst>
          </a:prstGeom>
          <a:solidFill>
            <a:srgbClr val="007EBD"/>
          </a:solidFill>
          <a:ln/>
        </p:spPr>
        <p:txBody>
          <a:bodyPr/>
          <a:lstStyle/>
          <a:p>
            <a:endParaRPr lang="en-US"/>
          </a:p>
        </p:txBody>
      </p:sp>
      <p:sp>
        <p:nvSpPr>
          <p:cNvPr id="70" name="Shape 3">
            <a:extLst>
              <a:ext uri="{FF2B5EF4-FFF2-40B4-BE49-F238E27FC236}">
                <a16:creationId xmlns:a16="http://schemas.microsoft.com/office/drawing/2014/main" id="{CC5C0650-C7BF-8930-D0BB-466562A22D26}"/>
              </a:ext>
            </a:extLst>
          </p:cNvPr>
          <p:cNvSpPr/>
          <p:nvPr/>
        </p:nvSpPr>
        <p:spPr>
          <a:xfrm>
            <a:off x="7638812" y="3293735"/>
            <a:ext cx="91440" cy="1188235"/>
          </a:xfrm>
          <a:prstGeom prst="roundRect">
            <a:avLst>
              <a:gd name="adj" fmla="val 86605"/>
            </a:avLst>
          </a:prstGeom>
          <a:solidFill>
            <a:srgbClr val="007EBD"/>
          </a:solidFill>
          <a:ln/>
        </p:spPr>
        <p:txBody>
          <a:bodyPr/>
          <a:lstStyle/>
          <a:p>
            <a:endParaRPr lang="en-US"/>
          </a:p>
        </p:txBody>
      </p:sp>
      <p:sp>
        <p:nvSpPr>
          <p:cNvPr id="71" name="Shape 3">
            <a:extLst>
              <a:ext uri="{FF2B5EF4-FFF2-40B4-BE49-F238E27FC236}">
                <a16:creationId xmlns:a16="http://schemas.microsoft.com/office/drawing/2014/main" id="{5BDB7598-DFCC-EF06-779B-A43083D98E03}"/>
              </a:ext>
            </a:extLst>
          </p:cNvPr>
          <p:cNvSpPr/>
          <p:nvPr/>
        </p:nvSpPr>
        <p:spPr>
          <a:xfrm>
            <a:off x="1726322" y="5140662"/>
            <a:ext cx="91440" cy="1188235"/>
          </a:xfrm>
          <a:prstGeom prst="roundRect">
            <a:avLst>
              <a:gd name="adj" fmla="val 86605"/>
            </a:avLst>
          </a:prstGeom>
          <a:solidFill>
            <a:srgbClr val="007EBD"/>
          </a:solidFill>
          <a:ln/>
        </p:spPr>
        <p:txBody>
          <a:bodyPr/>
          <a:lstStyle/>
          <a:p>
            <a:endParaRPr lang="en-US"/>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93075" y="545187"/>
            <a:ext cx="4944785" cy="618053"/>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Petrona Bold" pitchFamily="34" charset="0"/>
                <a:ea typeface="Petrona Bold" pitchFamily="34" charset="-122"/>
                <a:cs typeface="Petrona Bold" pitchFamily="34" charset="-120"/>
              </a:rPr>
              <a:t>User Benefits</a:t>
            </a:r>
            <a:endParaRPr lang="en-US" sz="3850" dirty="0"/>
          </a:p>
        </p:txBody>
      </p:sp>
      <p:sp>
        <p:nvSpPr>
          <p:cNvPr id="3" name="Text 1"/>
          <p:cNvSpPr/>
          <p:nvPr/>
        </p:nvSpPr>
        <p:spPr>
          <a:xfrm>
            <a:off x="793075" y="1539954"/>
            <a:ext cx="13044249" cy="301347"/>
          </a:xfrm>
          <a:prstGeom prst="rect">
            <a:avLst/>
          </a:prstGeom>
          <a:noFill/>
          <a:ln/>
        </p:spPr>
        <p:txBody>
          <a:bodyPr wrap="non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Support Hero provides unique advantages for each user type within its ecosystem:</a:t>
            </a:r>
            <a:endParaRPr lang="en-US" sz="1450" dirty="0"/>
          </a:p>
        </p:txBody>
      </p:sp>
      <p:pic>
        <p:nvPicPr>
          <p:cNvPr id="4" name="Image 0" descr="preencoded.png"/>
          <p:cNvPicPr>
            <a:picLocks noChangeAspect="1"/>
          </p:cNvPicPr>
          <p:nvPr/>
        </p:nvPicPr>
        <p:blipFill>
          <a:blip r:embed="rId3"/>
          <a:stretch>
            <a:fillRect/>
          </a:stretch>
        </p:blipFill>
        <p:spPr>
          <a:xfrm>
            <a:off x="793075" y="2053114"/>
            <a:ext cx="2930128" cy="1810941"/>
          </a:xfrm>
          <a:prstGeom prst="rect">
            <a:avLst/>
          </a:prstGeom>
        </p:spPr>
      </p:pic>
      <p:sp>
        <p:nvSpPr>
          <p:cNvPr id="6" name="Text 3"/>
          <p:cNvSpPr/>
          <p:nvPr/>
        </p:nvSpPr>
        <p:spPr>
          <a:xfrm>
            <a:off x="793016" y="5278041"/>
            <a:ext cx="3084433" cy="2109430"/>
          </a:xfrm>
          <a:prstGeom prst="rect">
            <a:avLst/>
          </a:prstGeom>
          <a:noFill/>
          <a:ln/>
        </p:spPr>
        <p:txBody>
          <a:bodyPr wrap="square" lIns="0" tIns="0" rIns="0" bIns="0" rtlCol="0" anchor="t"/>
          <a:lstStyle/>
          <a:p>
            <a:pPr marL="0" indent="0" algn="l">
              <a:lnSpc>
                <a:spcPts val="2350"/>
              </a:lnSpc>
              <a:buNone/>
            </a:pPr>
            <a:r>
              <a:rPr lang="en-US" sz="1400" dirty="0">
                <a:latin typeface="Inter" panose="020B0604020202020204" charset="0"/>
                <a:ea typeface="Inter" panose="020B0604020202020204" charset="0"/>
              </a:rPr>
              <a:t>Users can quickly get help from many support services. The request process is easy, so they receive help fast when they need it the most. This saves time and avoids stress.</a:t>
            </a:r>
          </a:p>
        </p:txBody>
      </p:sp>
      <p:pic>
        <p:nvPicPr>
          <p:cNvPr id="7" name="Image 1" descr="preencoded.png"/>
          <p:cNvPicPr>
            <a:picLocks noChangeAspect="1"/>
          </p:cNvPicPr>
          <p:nvPr/>
        </p:nvPicPr>
        <p:blipFill>
          <a:blip r:embed="rId4"/>
          <a:stretch>
            <a:fillRect/>
          </a:stretch>
        </p:blipFill>
        <p:spPr>
          <a:xfrm>
            <a:off x="4112895" y="2053114"/>
            <a:ext cx="2930247" cy="1810941"/>
          </a:xfrm>
          <a:prstGeom prst="rect">
            <a:avLst/>
          </a:prstGeom>
        </p:spPr>
      </p:pic>
      <p:sp>
        <p:nvSpPr>
          <p:cNvPr id="9" name="Text 5"/>
          <p:cNvSpPr/>
          <p:nvPr/>
        </p:nvSpPr>
        <p:spPr>
          <a:xfrm>
            <a:off x="4112895" y="5278041"/>
            <a:ext cx="3084552" cy="2410778"/>
          </a:xfrm>
          <a:prstGeom prst="rect">
            <a:avLst/>
          </a:prstGeom>
          <a:noFill/>
          <a:ln/>
        </p:spPr>
        <p:txBody>
          <a:bodyPr wrap="square" lIns="0" tIns="0" rIns="0" bIns="0" rtlCol="0" anchor="t"/>
          <a:lstStyle/>
          <a:p>
            <a:pPr marL="0" indent="0" algn="l">
              <a:lnSpc>
                <a:spcPts val="2350"/>
              </a:lnSpc>
              <a:buNone/>
            </a:pPr>
            <a:r>
              <a:rPr lang="en-US" sz="1400" dirty="0">
                <a:latin typeface="Inter" panose="020B0604020202020204" charset="0"/>
                <a:ea typeface="Inter" panose="020B0604020202020204" charset="0"/>
              </a:rPr>
              <a:t>"Volunteers, called our 'Heroes', get special recognition through a bounty reward system. They can work whenever they want, so it’s easy to help people without changing their daily routine."</a:t>
            </a:r>
          </a:p>
        </p:txBody>
      </p:sp>
      <p:pic>
        <p:nvPicPr>
          <p:cNvPr id="10" name="Image 2" descr="preencoded.png"/>
          <p:cNvPicPr>
            <a:picLocks noChangeAspect="1"/>
          </p:cNvPicPr>
          <p:nvPr/>
        </p:nvPicPr>
        <p:blipFill>
          <a:blip r:embed="rId5"/>
          <a:stretch>
            <a:fillRect/>
          </a:stretch>
        </p:blipFill>
        <p:spPr>
          <a:xfrm>
            <a:off x="7432834" y="2053114"/>
            <a:ext cx="2930247" cy="1810941"/>
          </a:xfrm>
          <a:prstGeom prst="rect">
            <a:avLst/>
          </a:prstGeom>
        </p:spPr>
      </p:pic>
      <p:sp>
        <p:nvSpPr>
          <p:cNvPr id="11" name="Text 6"/>
          <p:cNvSpPr/>
          <p:nvPr/>
        </p:nvSpPr>
        <p:spPr>
          <a:xfrm>
            <a:off x="7432834" y="4184870"/>
            <a:ext cx="3084552" cy="1112639"/>
          </a:xfrm>
          <a:prstGeom prst="rect">
            <a:avLst/>
          </a:prstGeom>
          <a:noFill/>
          <a:ln/>
        </p:spPr>
        <p:txBody>
          <a:bodyPr wrap="square" lIns="0" tIns="0" rIns="0" bIns="0" rtlCol="0" anchor="t"/>
          <a:lstStyle/>
          <a:p>
            <a:pPr marL="0" indent="0" algn="l">
              <a:lnSpc>
                <a:spcPts val="2900"/>
              </a:lnSpc>
              <a:buNone/>
            </a:pPr>
            <a:r>
              <a:rPr lang="en-US" sz="2400" b="1" dirty="0">
                <a:solidFill>
                  <a:srgbClr val="272525"/>
                </a:solidFill>
                <a:latin typeface="Aptos Display" panose="020B0004020202020204" pitchFamily="34" charset="0"/>
                <a:ea typeface="Petrona Bold" pitchFamily="34" charset="-122"/>
                <a:cs typeface="Petrona Bold" pitchFamily="34" charset="-120"/>
              </a:rPr>
              <a:t>Donors: Transparent Giving &amp; Direct</a:t>
            </a:r>
            <a:endParaRPr lang="en-US" sz="2400" dirty="0">
              <a:latin typeface="Aptos Display" panose="020B0004020202020204" pitchFamily="34" charset="0"/>
            </a:endParaRPr>
          </a:p>
        </p:txBody>
      </p:sp>
      <p:sp>
        <p:nvSpPr>
          <p:cNvPr id="12" name="Text 7"/>
          <p:cNvSpPr/>
          <p:nvPr/>
        </p:nvSpPr>
        <p:spPr>
          <a:xfrm>
            <a:off x="7432834" y="5278041"/>
            <a:ext cx="3084552" cy="2109430"/>
          </a:xfrm>
          <a:prstGeom prst="rect">
            <a:avLst/>
          </a:prstGeom>
          <a:noFill/>
          <a:ln/>
        </p:spPr>
        <p:txBody>
          <a:bodyPr wrap="square" lIns="0" tIns="0" rIns="0" bIns="0" rtlCol="0" anchor="t"/>
          <a:lstStyle/>
          <a:p>
            <a:pPr marL="0" indent="0" algn="l">
              <a:lnSpc>
                <a:spcPts val="2350"/>
              </a:lnSpc>
              <a:buNone/>
            </a:pPr>
            <a:r>
              <a:rPr lang="en-US" sz="1400" dirty="0">
                <a:latin typeface="Inter" panose="020B0604020202020204" charset="0"/>
                <a:ea typeface="Inter" panose="020B0604020202020204" charset="0"/>
              </a:rPr>
              <a:t>"Donors can clearly see how their money is used. They can track the real results of their donations and how it helps people and improves the community."</a:t>
            </a:r>
          </a:p>
        </p:txBody>
      </p:sp>
      <p:pic>
        <p:nvPicPr>
          <p:cNvPr id="13" name="Image 3" descr="preencoded.png"/>
          <p:cNvPicPr>
            <a:picLocks noChangeAspect="1"/>
          </p:cNvPicPr>
          <p:nvPr/>
        </p:nvPicPr>
        <p:blipFill>
          <a:blip r:embed="rId6"/>
          <a:stretch>
            <a:fillRect/>
          </a:stretch>
        </p:blipFill>
        <p:spPr>
          <a:xfrm>
            <a:off x="10752773" y="2053114"/>
            <a:ext cx="2930247" cy="1810941"/>
          </a:xfrm>
          <a:prstGeom prst="rect">
            <a:avLst/>
          </a:prstGeom>
        </p:spPr>
      </p:pic>
      <p:sp>
        <p:nvSpPr>
          <p:cNvPr id="15" name="Text 9"/>
          <p:cNvSpPr/>
          <p:nvPr/>
        </p:nvSpPr>
        <p:spPr>
          <a:xfrm>
            <a:off x="10752773" y="5278041"/>
            <a:ext cx="3084552" cy="2410778"/>
          </a:xfrm>
          <a:prstGeom prst="rect">
            <a:avLst/>
          </a:prstGeom>
          <a:noFill/>
          <a:ln/>
        </p:spPr>
        <p:txBody>
          <a:bodyPr wrap="square" lIns="0" tIns="0" rIns="0" bIns="0" rtlCol="0" anchor="t"/>
          <a:lstStyle/>
          <a:p>
            <a:pPr marL="0" indent="0" algn="l">
              <a:lnSpc>
                <a:spcPts val="2350"/>
              </a:lnSpc>
              <a:buNone/>
            </a:pPr>
            <a:r>
              <a:rPr lang="en-US" sz="1400" dirty="0">
                <a:latin typeface="Inter" panose="020B0604020202020204" charset="0"/>
                <a:ea typeface="Inter" panose="020B0604020202020204" charset="0"/>
              </a:rPr>
              <a:t>"Admins can control the whole system. They manage users, requests, and volunteers. They also see performance data and approve activities to keep everything running smoothly and responsibly."</a:t>
            </a:r>
          </a:p>
        </p:txBody>
      </p:sp>
      <p:sp>
        <p:nvSpPr>
          <p:cNvPr id="17" name="TextBox 16">
            <a:extLst>
              <a:ext uri="{FF2B5EF4-FFF2-40B4-BE49-F238E27FC236}">
                <a16:creationId xmlns:a16="http://schemas.microsoft.com/office/drawing/2014/main" id="{27BD35F3-49AD-A5F1-C9F7-8042ACB6D8DD}"/>
              </a:ext>
            </a:extLst>
          </p:cNvPr>
          <p:cNvSpPr txBox="1"/>
          <p:nvPr/>
        </p:nvSpPr>
        <p:spPr>
          <a:xfrm>
            <a:off x="10585418" y="4116299"/>
            <a:ext cx="3419262" cy="828368"/>
          </a:xfrm>
          <a:prstGeom prst="rect">
            <a:avLst/>
          </a:prstGeom>
          <a:noFill/>
        </p:spPr>
        <p:txBody>
          <a:bodyPr wrap="square">
            <a:spAutoFit/>
          </a:bodyPr>
          <a:lstStyle/>
          <a:p>
            <a:pPr marL="0" indent="0" algn="l">
              <a:lnSpc>
                <a:spcPts val="2900"/>
              </a:lnSpc>
              <a:buNone/>
            </a:pPr>
            <a:r>
              <a:rPr lang="en-US" sz="2400" b="1" dirty="0">
                <a:solidFill>
                  <a:srgbClr val="272525"/>
                </a:solidFill>
                <a:latin typeface="Aptos Display" panose="020B0004020202020204" pitchFamily="34" charset="0"/>
                <a:ea typeface="Petrona Bold" pitchFamily="34" charset="-122"/>
                <a:cs typeface="Petrona Bold" pitchFamily="34" charset="-120"/>
              </a:rPr>
              <a:t>Admins: Comprehensive Oversight &amp; Metrics</a:t>
            </a:r>
            <a:endParaRPr lang="en-US" sz="2400" dirty="0">
              <a:latin typeface="Aptos Display" panose="020B0004020202020204" pitchFamily="34" charset="0"/>
            </a:endParaRPr>
          </a:p>
        </p:txBody>
      </p:sp>
      <p:sp>
        <p:nvSpPr>
          <p:cNvPr id="19" name="TextBox 18">
            <a:extLst>
              <a:ext uri="{FF2B5EF4-FFF2-40B4-BE49-F238E27FC236}">
                <a16:creationId xmlns:a16="http://schemas.microsoft.com/office/drawing/2014/main" id="{268C9853-8CD7-B411-A085-F577966B60FE}"/>
              </a:ext>
            </a:extLst>
          </p:cNvPr>
          <p:cNvSpPr txBox="1"/>
          <p:nvPr/>
        </p:nvSpPr>
        <p:spPr>
          <a:xfrm>
            <a:off x="3974057" y="4182399"/>
            <a:ext cx="3362227" cy="830997"/>
          </a:xfrm>
          <a:prstGeom prst="rect">
            <a:avLst/>
          </a:prstGeom>
          <a:noFill/>
        </p:spPr>
        <p:txBody>
          <a:bodyPr wrap="square">
            <a:spAutoFit/>
          </a:bodyPr>
          <a:lstStyle/>
          <a:p>
            <a:r>
              <a:rPr lang="en-US" sz="2400" b="1" dirty="0">
                <a:effectLst/>
                <a:latin typeface="Aptos Display" panose="020B0004020202020204" pitchFamily="34" charset="0"/>
              </a:rPr>
              <a:t>Volunteers: Recognition &amp; Flexibility</a:t>
            </a:r>
            <a:endParaRPr lang="en-US" sz="2400" b="1" dirty="0">
              <a:latin typeface="Aptos Display" panose="020B0004020202020204" pitchFamily="34" charset="0"/>
            </a:endParaRPr>
          </a:p>
        </p:txBody>
      </p:sp>
      <p:sp>
        <p:nvSpPr>
          <p:cNvPr id="21" name="TextBox 20">
            <a:extLst>
              <a:ext uri="{FF2B5EF4-FFF2-40B4-BE49-F238E27FC236}">
                <a16:creationId xmlns:a16="http://schemas.microsoft.com/office/drawing/2014/main" id="{96D4E020-1B51-576F-C20A-C6694DA7058B}"/>
              </a:ext>
            </a:extLst>
          </p:cNvPr>
          <p:cNvSpPr txBox="1"/>
          <p:nvPr/>
        </p:nvSpPr>
        <p:spPr>
          <a:xfrm>
            <a:off x="710186" y="4182399"/>
            <a:ext cx="3250091" cy="830997"/>
          </a:xfrm>
          <a:prstGeom prst="rect">
            <a:avLst/>
          </a:prstGeom>
          <a:noFill/>
        </p:spPr>
        <p:txBody>
          <a:bodyPr wrap="square">
            <a:spAutoFit/>
          </a:bodyPr>
          <a:lstStyle/>
          <a:p>
            <a:r>
              <a:rPr lang="en-US" sz="2400" b="1" dirty="0">
                <a:effectLst/>
                <a:latin typeface="Aptos Display" panose="020B0004020202020204" pitchFamily="34" charset="0"/>
              </a:rPr>
              <a:t>Supporters: Accessible &amp; Urgent help</a:t>
            </a:r>
            <a:endParaRPr lang="en-US" sz="2400" b="1" dirty="0">
              <a:latin typeface="Aptos Display" panose="020B00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41F35646-3BF6-76DD-E85A-3D9980A89311}"/>
              </a:ext>
            </a:extLst>
          </p:cNvPr>
          <p:cNvPicPr>
            <a:picLocks noChangeAspect="1"/>
          </p:cNvPicPr>
          <p:nvPr/>
        </p:nvPicPr>
        <p:blipFill>
          <a:blip r:embed="rId3"/>
          <a:stretch>
            <a:fillRect/>
          </a:stretch>
        </p:blipFill>
        <p:spPr>
          <a:xfrm>
            <a:off x="0" y="0"/>
            <a:ext cx="5486400" cy="8229600"/>
          </a:xfrm>
          <a:prstGeom prst="rect">
            <a:avLst/>
          </a:prstGeom>
        </p:spPr>
      </p:pic>
      <p:sp>
        <p:nvSpPr>
          <p:cNvPr id="17" name="Text 1">
            <a:extLst>
              <a:ext uri="{FF2B5EF4-FFF2-40B4-BE49-F238E27FC236}">
                <a16:creationId xmlns:a16="http://schemas.microsoft.com/office/drawing/2014/main" id="{30323D5E-1054-1850-2436-E67C1A40ACE5}"/>
              </a:ext>
            </a:extLst>
          </p:cNvPr>
          <p:cNvSpPr/>
          <p:nvPr/>
        </p:nvSpPr>
        <p:spPr>
          <a:xfrm>
            <a:off x="6809000" y="1889165"/>
            <a:ext cx="5486400" cy="781288"/>
          </a:xfrm>
          <a:prstGeom prst="rect">
            <a:avLst/>
          </a:prstGeom>
          <a:noFill/>
          <a:ln/>
        </p:spPr>
        <p:txBody>
          <a:bodyPr wrap="square" lIns="0" tIns="0" rIns="0" bIns="0" rtlCol="0" anchor="t"/>
          <a:lstStyle/>
          <a:p>
            <a:pPr algn="l">
              <a:lnSpc>
                <a:spcPts val="3050"/>
              </a:lnSpc>
            </a:pPr>
            <a:r>
              <a:rPr lang="en-US" sz="3200" b="1" dirty="0">
                <a:solidFill>
                  <a:srgbClr val="000000"/>
                </a:solidFill>
                <a:latin typeface="Aptos Display" panose="020B0004020202020204" pitchFamily="34" charset="0"/>
                <a:ea typeface="Petrona Bold" pitchFamily="34" charset="-122"/>
                <a:cs typeface="Petrona Bold" pitchFamily="34" charset="-120"/>
              </a:rPr>
              <a:t>Revenue Sources (Non-Profit):</a:t>
            </a:r>
            <a:endParaRPr lang="en-US" sz="3200" dirty="0">
              <a:latin typeface="Aptos Display" panose="020B0004020202020204" pitchFamily="34" charset="0"/>
            </a:endParaRPr>
          </a:p>
        </p:txBody>
      </p:sp>
      <p:sp>
        <p:nvSpPr>
          <p:cNvPr id="18" name="Text 2">
            <a:extLst>
              <a:ext uri="{FF2B5EF4-FFF2-40B4-BE49-F238E27FC236}">
                <a16:creationId xmlns:a16="http://schemas.microsoft.com/office/drawing/2014/main" id="{36653BCA-6E1B-ECD8-E1DB-593F9FFC45C8}"/>
              </a:ext>
            </a:extLst>
          </p:cNvPr>
          <p:cNvSpPr/>
          <p:nvPr/>
        </p:nvSpPr>
        <p:spPr>
          <a:xfrm>
            <a:off x="6809000" y="3100685"/>
            <a:ext cx="548640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Ø"/>
            </a:pPr>
            <a:r>
              <a:rPr lang="en-US" dirty="0">
                <a:solidFill>
                  <a:srgbClr val="272525"/>
                </a:solidFill>
                <a:latin typeface="Inter" pitchFamily="34" charset="0"/>
                <a:ea typeface="Inter" pitchFamily="34" charset="-122"/>
                <a:cs typeface="Inter" pitchFamily="34" charset="-120"/>
              </a:rPr>
              <a:t>Donations (Small/Large)</a:t>
            </a:r>
            <a:endParaRPr lang="en-US" dirty="0"/>
          </a:p>
        </p:txBody>
      </p:sp>
      <p:sp>
        <p:nvSpPr>
          <p:cNvPr id="19" name="Text 3">
            <a:extLst>
              <a:ext uri="{FF2B5EF4-FFF2-40B4-BE49-F238E27FC236}">
                <a16:creationId xmlns:a16="http://schemas.microsoft.com/office/drawing/2014/main" id="{5E59A7C4-8D14-04F0-547D-FC60A0AAF244}"/>
              </a:ext>
            </a:extLst>
          </p:cNvPr>
          <p:cNvSpPr/>
          <p:nvPr/>
        </p:nvSpPr>
        <p:spPr>
          <a:xfrm>
            <a:off x="6809000" y="3653090"/>
            <a:ext cx="5486400" cy="635079"/>
          </a:xfrm>
          <a:prstGeom prst="rect">
            <a:avLst/>
          </a:prstGeom>
          <a:noFill/>
          <a:ln/>
        </p:spPr>
        <p:txBody>
          <a:bodyPr wrap="square" lIns="0" tIns="0" rIns="0" bIns="0" rtlCol="0" anchor="t"/>
          <a:lstStyle/>
          <a:p>
            <a:pPr marL="342900" indent="-342900" algn="l">
              <a:lnSpc>
                <a:spcPts val="2500"/>
              </a:lnSpc>
              <a:buSzPct val="100000"/>
              <a:buFont typeface="Wingdings" panose="05000000000000000000" pitchFamily="2" charset="2"/>
              <a:buChar char="Ø"/>
            </a:pPr>
            <a:r>
              <a:rPr lang="en-US" dirty="0">
                <a:solidFill>
                  <a:srgbClr val="272525"/>
                </a:solidFill>
                <a:latin typeface="Inter" pitchFamily="34" charset="0"/>
                <a:ea typeface="Inter" pitchFamily="34" charset="-122"/>
                <a:cs typeface="Inter" pitchFamily="34" charset="-120"/>
              </a:rPr>
              <a:t>Optional bounties for completed tasks, incentivizing volunteers.</a:t>
            </a:r>
            <a:endParaRPr lang="en-US" dirty="0"/>
          </a:p>
        </p:txBody>
      </p:sp>
      <p:sp>
        <p:nvSpPr>
          <p:cNvPr id="20" name="Text 4">
            <a:extLst>
              <a:ext uri="{FF2B5EF4-FFF2-40B4-BE49-F238E27FC236}">
                <a16:creationId xmlns:a16="http://schemas.microsoft.com/office/drawing/2014/main" id="{D77BF8E4-B058-505A-57A5-F8ECCA56D443}"/>
              </a:ext>
            </a:extLst>
          </p:cNvPr>
          <p:cNvSpPr/>
          <p:nvPr/>
        </p:nvSpPr>
        <p:spPr>
          <a:xfrm>
            <a:off x="6809000" y="4566106"/>
            <a:ext cx="5486400" cy="635079"/>
          </a:xfrm>
          <a:prstGeom prst="rect">
            <a:avLst/>
          </a:prstGeom>
          <a:noFill/>
          <a:ln/>
        </p:spPr>
        <p:txBody>
          <a:bodyPr wrap="square" lIns="0" tIns="0" rIns="0" bIns="0" rtlCol="0" anchor="t"/>
          <a:lstStyle/>
          <a:p>
            <a:pPr marL="342900" indent="-342900" algn="l">
              <a:lnSpc>
                <a:spcPts val="2500"/>
              </a:lnSpc>
              <a:buSzPct val="100000"/>
              <a:buFont typeface="Wingdings" panose="05000000000000000000" pitchFamily="2" charset="2"/>
              <a:buChar char="Ø"/>
            </a:pPr>
            <a:r>
              <a:rPr lang="en-US" dirty="0">
                <a:solidFill>
                  <a:srgbClr val="272525"/>
                </a:solidFill>
                <a:latin typeface="Inter" pitchFamily="34" charset="0"/>
                <a:ea typeface="Inter" pitchFamily="34" charset="-122"/>
                <a:cs typeface="Inter" pitchFamily="34" charset="-120"/>
              </a:rPr>
              <a:t>Strategic NGO &amp; CSR partnerships.</a:t>
            </a:r>
            <a:endParaRPr lang="en-US" dirty="0"/>
          </a:p>
        </p:txBody>
      </p:sp>
      <p:sp>
        <p:nvSpPr>
          <p:cNvPr id="21" name="Text 5">
            <a:extLst>
              <a:ext uri="{FF2B5EF4-FFF2-40B4-BE49-F238E27FC236}">
                <a16:creationId xmlns:a16="http://schemas.microsoft.com/office/drawing/2014/main" id="{5B9D49EF-895B-2D7E-D394-A982C9C017B5}"/>
              </a:ext>
            </a:extLst>
          </p:cNvPr>
          <p:cNvSpPr/>
          <p:nvPr/>
        </p:nvSpPr>
        <p:spPr>
          <a:xfrm>
            <a:off x="6809000" y="5201185"/>
            <a:ext cx="5486400" cy="635079"/>
          </a:xfrm>
          <a:prstGeom prst="rect">
            <a:avLst/>
          </a:prstGeom>
          <a:noFill/>
          <a:ln/>
        </p:spPr>
        <p:txBody>
          <a:bodyPr wrap="square" lIns="0" tIns="0" rIns="0" bIns="0" rtlCol="0" anchor="t"/>
          <a:lstStyle/>
          <a:p>
            <a:pPr marL="342900" indent="-342900" algn="l">
              <a:lnSpc>
                <a:spcPts val="2500"/>
              </a:lnSpc>
              <a:buSzPct val="100000"/>
              <a:buFont typeface="Wingdings" panose="05000000000000000000" pitchFamily="2" charset="2"/>
              <a:buChar char="Ø"/>
            </a:pPr>
            <a:r>
              <a:rPr lang="en-US" dirty="0">
                <a:solidFill>
                  <a:srgbClr val="272525"/>
                </a:solidFill>
                <a:latin typeface="Inter" pitchFamily="34" charset="0"/>
                <a:ea typeface="Inter" pitchFamily="34" charset="-122"/>
                <a:cs typeface="Inter" pitchFamily="34" charset="-120"/>
              </a:rPr>
              <a:t>Sponsored recognition systems for volunteers.</a:t>
            </a:r>
            <a:endParaRPr lang="en-US" dirty="0"/>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C8EF42B-04D1-02EA-8DD5-7225EAF0D937}"/>
            </a:ext>
          </a:extLst>
        </p:cNvPr>
        <p:cNvGrpSpPr/>
        <p:nvPr/>
      </p:nvGrpSpPr>
      <p:grpSpPr>
        <a:xfrm>
          <a:off x="0" y="0"/>
          <a:ext cx="0" cy="0"/>
          <a:chOff x="0" y="0"/>
          <a:chExt cx="0" cy="0"/>
        </a:xfrm>
      </p:grpSpPr>
      <p:sp>
        <p:nvSpPr>
          <p:cNvPr id="22" name="Text 6">
            <a:extLst>
              <a:ext uri="{FF2B5EF4-FFF2-40B4-BE49-F238E27FC236}">
                <a16:creationId xmlns:a16="http://schemas.microsoft.com/office/drawing/2014/main" id="{8287033F-529A-8197-E383-1615A7ACEC8B}"/>
              </a:ext>
            </a:extLst>
          </p:cNvPr>
          <p:cNvSpPr/>
          <p:nvPr/>
        </p:nvSpPr>
        <p:spPr>
          <a:xfrm>
            <a:off x="1143526" y="872249"/>
            <a:ext cx="3393877" cy="390644"/>
          </a:xfrm>
          <a:prstGeom prst="rect">
            <a:avLst/>
          </a:prstGeom>
          <a:noFill/>
          <a:ln/>
        </p:spPr>
        <p:txBody>
          <a:bodyPr wrap="none" lIns="0" tIns="0" rIns="0" bIns="0" rtlCol="0" anchor="t"/>
          <a:lstStyle/>
          <a:p>
            <a:pPr marL="0" indent="0" algn="l">
              <a:lnSpc>
                <a:spcPts val="3050"/>
              </a:lnSpc>
              <a:buNone/>
            </a:pPr>
            <a:r>
              <a:rPr lang="en-US" sz="2450" b="1" dirty="0">
                <a:solidFill>
                  <a:srgbClr val="000000"/>
                </a:solidFill>
                <a:latin typeface="Petrona Bold" pitchFamily="34" charset="0"/>
                <a:ea typeface="Petrona Bold" pitchFamily="34" charset="-122"/>
                <a:cs typeface="Petrona Bold" pitchFamily="34" charset="-120"/>
              </a:rPr>
              <a:t>Project Scope &amp; Impact:</a:t>
            </a:r>
            <a:endParaRPr lang="en-US" sz="2450" dirty="0"/>
          </a:p>
        </p:txBody>
      </p:sp>
      <p:sp>
        <p:nvSpPr>
          <p:cNvPr id="23" name="Text 7">
            <a:extLst>
              <a:ext uri="{FF2B5EF4-FFF2-40B4-BE49-F238E27FC236}">
                <a16:creationId xmlns:a16="http://schemas.microsoft.com/office/drawing/2014/main" id="{08A5CF66-829A-77F2-346B-68E74196F8BD}"/>
              </a:ext>
            </a:extLst>
          </p:cNvPr>
          <p:cNvSpPr/>
          <p:nvPr/>
        </p:nvSpPr>
        <p:spPr>
          <a:xfrm>
            <a:off x="1143526" y="1483285"/>
            <a:ext cx="3536156" cy="317540"/>
          </a:xfrm>
          <a:prstGeom prst="rect">
            <a:avLst/>
          </a:prstGeom>
          <a:noFill/>
          <a:ln/>
        </p:spPr>
        <p:txBody>
          <a:bodyPr wrap="non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Community-driven support model.</a:t>
            </a:r>
            <a:endParaRPr lang="en-US" sz="1600" dirty="0"/>
          </a:p>
        </p:txBody>
      </p:sp>
      <p:sp>
        <p:nvSpPr>
          <p:cNvPr id="24" name="Text 8">
            <a:extLst>
              <a:ext uri="{FF2B5EF4-FFF2-40B4-BE49-F238E27FC236}">
                <a16:creationId xmlns:a16="http://schemas.microsoft.com/office/drawing/2014/main" id="{D455D09E-0976-BBCF-DD44-F8429E525CE0}"/>
              </a:ext>
            </a:extLst>
          </p:cNvPr>
          <p:cNvSpPr/>
          <p:nvPr/>
        </p:nvSpPr>
        <p:spPr>
          <a:xfrm>
            <a:off x="1143526" y="2002442"/>
            <a:ext cx="4610002" cy="952619"/>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Directly aids vulnerable populations: homeless, students, unemployed.</a:t>
            </a:r>
            <a:endParaRPr lang="en-US" sz="1600" dirty="0"/>
          </a:p>
        </p:txBody>
      </p:sp>
      <p:sp>
        <p:nvSpPr>
          <p:cNvPr id="25" name="Text 9">
            <a:extLst>
              <a:ext uri="{FF2B5EF4-FFF2-40B4-BE49-F238E27FC236}">
                <a16:creationId xmlns:a16="http://schemas.microsoft.com/office/drawing/2014/main" id="{7BBD8591-C3EF-5D70-387B-2A06E26D1203}"/>
              </a:ext>
            </a:extLst>
          </p:cNvPr>
          <p:cNvSpPr/>
          <p:nvPr/>
        </p:nvSpPr>
        <p:spPr>
          <a:xfrm>
            <a:off x="1143525" y="2837187"/>
            <a:ext cx="4507261" cy="575548"/>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Transparent donation and action tracking.</a:t>
            </a:r>
            <a:endParaRPr lang="en-US" sz="1600" dirty="0"/>
          </a:p>
        </p:txBody>
      </p:sp>
      <p:sp>
        <p:nvSpPr>
          <p:cNvPr id="26" name="Text 10">
            <a:extLst>
              <a:ext uri="{FF2B5EF4-FFF2-40B4-BE49-F238E27FC236}">
                <a16:creationId xmlns:a16="http://schemas.microsoft.com/office/drawing/2014/main" id="{C10D6BE5-DBF0-9F61-26D6-974BE58FF0A2}"/>
              </a:ext>
            </a:extLst>
          </p:cNvPr>
          <p:cNvSpPr/>
          <p:nvPr/>
        </p:nvSpPr>
        <p:spPr>
          <a:xfrm>
            <a:off x="1143525" y="3409474"/>
            <a:ext cx="4250407" cy="635079"/>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Fosters social problem-solving with a human touch.</a:t>
            </a:r>
            <a:endParaRPr lang="en-US" sz="1600" dirty="0"/>
          </a:p>
        </p:txBody>
      </p:sp>
      <p:sp>
        <p:nvSpPr>
          <p:cNvPr id="27" name="Text 11">
            <a:extLst>
              <a:ext uri="{FF2B5EF4-FFF2-40B4-BE49-F238E27FC236}">
                <a16:creationId xmlns:a16="http://schemas.microsoft.com/office/drawing/2014/main" id="{FF2D8550-38FD-C072-3CDC-BA76CBDBBAA8}"/>
              </a:ext>
            </a:extLst>
          </p:cNvPr>
          <p:cNvSpPr/>
          <p:nvPr/>
        </p:nvSpPr>
        <p:spPr>
          <a:xfrm>
            <a:off x="1143526" y="4246171"/>
            <a:ext cx="4610002" cy="635079"/>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Builds a direct bridge between donors and service providers.</a:t>
            </a:r>
            <a:endParaRPr lang="en-US" sz="1600" dirty="0"/>
          </a:p>
        </p:txBody>
      </p:sp>
      <p:sp>
        <p:nvSpPr>
          <p:cNvPr id="28" name="Text 12">
            <a:extLst>
              <a:ext uri="{FF2B5EF4-FFF2-40B4-BE49-F238E27FC236}">
                <a16:creationId xmlns:a16="http://schemas.microsoft.com/office/drawing/2014/main" id="{BF17BDDF-DD43-CF06-B3F7-6F67DDA6D8AB}"/>
              </a:ext>
            </a:extLst>
          </p:cNvPr>
          <p:cNvSpPr/>
          <p:nvPr/>
        </p:nvSpPr>
        <p:spPr>
          <a:xfrm>
            <a:off x="1143526" y="5005749"/>
            <a:ext cx="4733292" cy="952619"/>
          </a:xfrm>
          <a:prstGeom prst="rect">
            <a:avLst/>
          </a:prstGeom>
          <a:noFill/>
          <a:ln/>
        </p:spPr>
        <p:txBody>
          <a:bodyPr wrap="square" lIns="0" tIns="0" rIns="0" bIns="0" rtlCol="0" anchor="t"/>
          <a:lstStyle/>
          <a:p>
            <a:pPr marL="342900" indent="-342900" algn="l">
              <a:lnSpc>
                <a:spcPts val="2500"/>
              </a:lnSpc>
              <a:buSzPct val="100000"/>
              <a:buChar char="•"/>
            </a:pPr>
            <a:r>
              <a:rPr lang="en-US" sz="1600" dirty="0">
                <a:solidFill>
                  <a:srgbClr val="272525"/>
                </a:solidFill>
                <a:latin typeface="Inter" pitchFamily="34" charset="0"/>
                <a:ea typeface="Inter" pitchFamily="34" charset="-122"/>
                <a:cs typeface="Inter" pitchFamily="34" charset="-120"/>
              </a:rPr>
              <a:t>Enables real-time volunteer management for efficient deployment.</a:t>
            </a:r>
            <a:endParaRPr lang="en-US" sz="1600" dirty="0"/>
          </a:p>
        </p:txBody>
      </p:sp>
      <p:sp>
        <p:nvSpPr>
          <p:cNvPr id="3" name="Text 20">
            <a:extLst>
              <a:ext uri="{FF2B5EF4-FFF2-40B4-BE49-F238E27FC236}">
                <a16:creationId xmlns:a16="http://schemas.microsoft.com/office/drawing/2014/main" id="{9908672C-06CE-9AD4-BD36-F87CF8CA5F83}"/>
              </a:ext>
            </a:extLst>
          </p:cNvPr>
          <p:cNvSpPr/>
          <p:nvPr/>
        </p:nvSpPr>
        <p:spPr>
          <a:xfrm>
            <a:off x="7704644" y="969880"/>
            <a:ext cx="2344460" cy="293013"/>
          </a:xfrm>
          <a:prstGeom prst="rect">
            <a:avLst/>
          </a:prstGeom>
          <a:noFill/>
          <a:ln/>
        </p:spPr>
        <p:txBody>
          <a:bodyPr wrap="none" lIns="0" tIns="0" rIns="0" bIns="0" rtlCol="0" anchor="t"/>
          <a:lstStyle/>
          <a:p>
            <a:pPr marL="0" indent="0" algn="l">
              <a:lnSpc>
                <a:spcPts val="2300"/>
              </a:lnSpc>
              <a:buNone/>
            </a:pPr>
            <a:r>
              <a:rPr lang="en-US" sz="2400" b="1" dirty="0">
                <a:solidFill>
                  <a:srgbClr val="000000"/>
                </a:solidFill>
                <a:latin typeface="Petrona Bold" pitchFamily="34" charset="0"/>
                <a:ea typeface="Petrona Bold" pitchFamily="34" charset="-122"/>
                <a:cs typeface="Petrona Bold" pitchFamily="34" charset="-120"/>
              </a:rPr>
              <a:t>Characteristics:</a:t>
            </a:r>
            <a:endParaRPr lang="en-US" sz="2400" dirty="0"/>
          </a:p>
        </p:txBody>
      </p:sp>
      <p:sp>
        <p:nvSpPr>
          <p:cNvPr id="4" name="Text 21">
            <a:extLst>
              <a:ext uri="{FF2B5EF4-FFF2-40B4-BE49-F238E27FC236}">
                <a16:creationId xmlns:a16="http://schemas.microsoft.com/office/drawing/2014/main" id="{7EE3E909-DA5A-C334-8B29-140FD1707F50}"/>
              </a:ext>
            </a:extLst>
          </p:cNvPr>
          <p:cNvSpPr/>
          <p:nvPr/>
        </p:nvSpPr>
        <p:spPr>
          <a:xfrm>
            <a:off x="7704644" y="1470896"/>
            <a:ext cx="5411801" cy="285750"/>
          </a:xfrm>
          <a:prstGeom prst="rect">
            <a:avLst/>
          </a:prstGeom>
          <a:noFill/>
          <a:ln/>
        </p:spPr>
        <p:txBody>
          <a:bodyPr wrap="none" lIns="0" tIns="0" rIns="0" bIns="0" rtlCol="0" anchor="t"/>
          <a:lstStyle/>
          <a:p>
            <a:pPr marL="342900" indent="-342900" algn="l">
              <a:buSzPct val="100000"/>
              <a:buChar char="•"/>
            </a:pPr>
            <a:r>
              <a:rPr lang="en-US" sz="1600" dirty="0">
                <a:solidFill>
                  <a:srgbClr val="272525"/>
                </a:solidFill>
                <a:latin typeface="Inter" pitchFamily="34" charset="0"/>
                <a:ea typeface="Inter" pitchFamily="34" charset="-122"/>
                <a:cs typeface="Inter" pitchFamily="34" charset="-120"/>
              </a:rPr>
              <a:t>Real-time system for immediate interactions.</a:t>
            </a:r>
            <a:endParaRPr lang="en-US" sz="1600" dirty="0"/>
          </a:p>
        </p:txBody>
      </p:sp>
      <p:sp>
        <p:nvSpPr>
          <p:cNvPr id="5" name="Text 22">
            <a:extLst>
              <a:ext uri="{FF2B5EF4-FFF2-40B4-BE49-F238E27FC236}">
                <a16:creationId xmlns:a16="http://schemas.microsoft.com/office/drawing/2014/main" id="{98FD3126-16D9-7067-6B54-CD5A10F148C3}"/>
              </a:ext>
            </a:extLst>
          </p:cNvPr>
          <p:cNvSpPr/>
          <p:nvPr/>
        </p:nvSpPr>
        <p:spPr>
          <a:xfrm>
            <a:off x="7704645" y="1819153"/>
            <a:ext cx="5206318" cy="285750"/>
          </a:xfrm>
          <a:prstGeom prst="rect">
            <a:avLst/>
          </a:prstGeom>
          <a:noFill/>
          <a:ln/>
        </p:spPr>
        <p:txBody>
          <a:bodyPr wrap="none" lIns="0" tIns="0" rIns="0" bIns="0" rtlCol="0" anchor="t"/>
          <a:lstStyle/>
          <a:p>
            <a:pPr marL="342900" indent="-342900" algn="l">
              <a:buSzPct val="100000"/>
              <a:buChar char="•"/>
            </a:pPr>
            <a:r>
              <a:rPr lang="en-US" sz="1600" dirty="0">
                <a:solidFill>
                  <a:srgbClr val="272525"/>
                </a:solidFill>
                <a:latin typeface="Inter" pitchFamily="34" charset="0"/>
                <a:ea typeface="Inter" pitchFamily="34" charset="-122"/>
                <a:cs typeface="Inter" pitchFamily="34" charset="-120"/>
              </a:rPr>
              <a:t>Scalable design to accommodate growth.</a:t>
            </a:r>
            <a:endParaRPr lang="en-US" sz="1600" dirty="0"/>
          </a:p>
        </p:txBody>
      </p:sp>
      <p:sp>
        <p:nvSpPr>
          <p:cNvPr id="6" name="Text 23">
            <a:extLst>
              <a:ext uri="{FF2B5EF4-FFF2-40B4-BE49-F238E27FC236}">
                <a16:creationId xmlns:a16="http://schemas.microsoft.com/office/drawing/2014/main" id="{0633DA15-21F9-7D2F-2896-BF9A7E11C93F}"/>
              </a:ext>
            </a:extLst>
          </p:cNvPr>
          <p:cNvSpPr/>
          <p:nvPr/>
        </p:nvSpPr>
        <p:spPr>
          <a:xfrm>
            <a:off x="7704645" y="2167411"/>
            <a:ext cx="5206318" cy="285750"/>
          </a:xfrm>
          <a:prstGeom prst="rect">
            <a:avLst/>
          </a:prstGeom>
          <a:noFill/>
          <a:ln/>
        </p:spPr>
        <p:txBody>
          <a:bodyPr wrap="none" lIns="0" tIns="0" rIns="0" bIns="0" rtlCol="0" anchor="t"/>
          <a:lstStyle/>
          <a:p>
            <a:pPr marL="342900" indent="-342900" algn="l">
              <a:buSzPct val="100000"/>
              <a:buChar char="•"/>
            </a:pPr>
            <a:r>
              <a:rPr lang="en-US" sz="1600" dirty="0">
                <a:solidFill>
                  <a:srgbClr val="272525"/>
                </a:solidFill>
                <a:latin typeface="Inter" pitchFamily="34" charset="0"/>
                <a:ea typeface="Inter" pitchFamily="34" charset="-122"/>
                <a:cs typeface="Inter" pitchFamily="34" charset="-120"/>
              </a:rPr>
              <a:t>Modular role-based interface for tailored experiences.</a:t>
            </a:r>
            <a:endParaRPr lang="en-US" sz="1600" dirty="0"/>
          </a:p>
        </p:txBody>
      </p:sp>
      <p:sp>
        <p:nvSpPr>
          <p:cNvPr id="7" name="Text 24">
            <a:extLst>
              <a:ext uri="{FF2B5EF4-FFF2-40B4-BE49-F238E27FC236}">
                <a16:creationId xmlns:a16="http://schemas.microsoft.com/office/drawing/2014/main" id="{62E68B68-D1FA-636A-F61E-63298E80B3C3}"/>
              </a:ext>
            </a:extLst>
          </p:cNvPr>
          <p:cNvSpPr/>
          <p:nvPr/>
        </p:nvSpPr>
        <p:spPr>
          <a:xfrm>
            <a:off x="7704645" y="2515669"/>
            <a:ext cx="5206318" cy="285750"/>
          </a:xfrm>
          <a:prstGeom prst="rect">
            <a:avLst/>
          </a:prstGeom>
          <a:noFill/>
          <a:ln/>
        </p:spPr>
        <p:txBody>
          <a:bodyPr wrap="none" lIns="0" tIns="0" rIns="0" bIns="0" rtlCol="0" anchor="t"/>
          <a:lstStyle/>
          <a:p>
            <a:pPr marL="342900" indent="-342900" algn="l">
              <a:buSzPct val="100000"/>
              <a:buChar char="•"/>
            </a:pPr>
            <a:r>
              <a:rPr lang="en-US" sz="1600" dirty="0">
                <a:solidFill>
                  <a:srgbClr val="272525"/>
                </a:solidFill>
                <a:latin typeface="Inter" pitchFamily="34" charset="0"/>
                <a:ea typeface="Inter" pitchFamily="34" charset="-122"/>
                <a:cs typeface="Inter" pitchFamily="34" charset="-120"/>
              </a:rPr>
              <a:t>Feedback-driven for continuous improvement.</a:t>
            </a:r>
            <a:endParaRPr lang="en-US" sz="1600" dirty="0"/>
          </a:p>
        </p:txBody>
      </p:sp>
    </p:spTree>
    <p:extLst>
      <p:ext uri="{BB962C8B-B14F-4D97-AF65-F5344CB8AC3E}">
        <p14:creationId xmlns:p14="http://schemas.microsoft.com/office/powerpoint/2010/main" val="419838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613</TotalTime>
  <Words>911</Words>
  <Application>Microsoft Office PowerPoint</Application>
  <PresentationFormat>Custom</PresentationFormat>
  <Paragraphs>138</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Petrona Bold</vt:lpstr>
      <vt:lpstr>Inter</vt:lpstr>
      <vt:lpstr>Wingdings</vt:lpstr>
      <vt:lpstr>Prompt Medium</vt:lpstr>
      <vt:lpstr>Arial</vt:lpstr>
      <vt:lpstr>Aptos Display</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JuBaiR</dc:creator>
  <cp:lastModifiedBy>JuBaiR AhammEd JuBu</cp:lastModifiedBy>
  <cp:revision>55</cp:revision>
  <dcterms:created xsi:type="dcterms:W3CDTF">2025-08-04T05:09:13Z</dcterms:created>
  <dcterms:modified xsi:type="dcterms:W3CDTF">2025-08-05T16:10:29Z</dcterms:modified>
</cp:coreProperties>
</file>